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52"/>
  </p:handoutMasterIdLst>
  <p:sldIdLst>
    <p:sldId id="266" r:id="rId3"/>
    <p:sldId id="256" r:id="rId4"/>
    <p:sldId id="257" r:id="rId6"/>
    <p:sldId id="258" r:id="rId7"/>
    <p:sldId id="306" r:id="rId8"/>
    <p:sldId id="281" r:id="rId9"/>
    <p:sldId id="274" r:id="rId10"/>
    <p:sldId id="270" r:id="rId11"/>
    <p:sldId id="271" r:id="rId12"/>
    <p:sldId id="265" r:id="rId13"/>
    <p:sldId id="267" r:id="rId14"/>
    <p:sldId id="261" r:id="rId15"/>
    <p:sldId id="262" r:id="rId16"/>
    <p:sldId id="263" r:id="rId17"/>
    <p:sldId id="489" r:id="rId18"/>
    <p:sldId id="705" r:id="rId19"/>
    <p:sldId id="752" r:id="rId20"/>
    <p:sldId id="704" r:id="rId21"/>
    <p:sldId id="620" r:id="rId22"/>
    <p:sldId id="490" r:id="rId23"/>
    <p:sldId id="441" r:id="rId24"/>
    <p:sldId id="442" r:id="rId25"/>
    <p:sldId id="349" r:id="rId26"/>
    <p:sldId id="268" r:id="rId27"/>
    <p:sldId id="273" r:id="rId28"/>
    <p:sldId id="751" r:id="rId29"/>
    <p:sldId id="664" r:id="rId30"/>
    <p:sldId id="663" r:id="rId31"/>
    <p:sldId id="492" r:id="rId32"/>
    <p:sldId id="665" r:id="rId33"/>
    <p:sldId id="666" r:id="rId34"/>
    <p:sldId id="279" r:id="rId35"/>
    <p:sldId id="280" r:id="rId36"/>
    <p:sldId id="282" r:id="rId37"/>
    <p:sldId id="283" r:id="rId38"/>
    <p:sldId id="284" r:id="rId39"/>
    <p:sldId id="287" r:id="rId40"/>
    <p:sldId id="288" r:id="rId41"/>
    <p:sldId id="289" r:id="rId42"/>
    <p:sldId id="290" r:id="rId43"/>
    <p:sldId id="291" r:id="rId44"/>
    <p:sldId id="292" r:id="rId45"/>
    <p:sldId id="296" r:id="rId46"/>
    <p:sldId id="298" r:id="rId47"/>
    <p:sldId id="300" r:id="rId48"/>
    <p:sldId id="301" r:id="rId49"/>
    <p:sldId id="303" r:id="rId50"/>
    <p:sldId id="304" r:id="rId51"/>
  </p:sldIdLst>
  <p:sldSz cx="12192000" cy="6858000"/>
  <p:notesSz cx="7103745" cy="10234295"/>
  <p:custDataLst>
    <p:tags r:id="rId5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6" Type="http://schemas.openxmlformats.org/officeDocument/2006/relationships/tags" Target="tags/tag1.xml"/><Relationship Id="rId55" Type="http://schemas.openxmlformats.org/officeDocument/2006/relationships/tableStyles" Target="tableStyles.xml"/><Relationship Id="rId54" Type="http://schemas.openxmlformats.org/officeDocument/2006/relationships/viewProps" Target="viewProps.xml"/><Relationship Id="rId53" Type="http://schemas.openxmlformats.org/officeDocument/2006/relationships/presProps" Target="presProps.xml"/><Relationship Id="rId52" Type="http://schemas.openxmlformats.org/officeDocument/2006/relationships/handoutMaster" Target="handoutMasters/handoutMaster1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9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9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/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/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/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NULL" TargetMode="External"/><Relationship Id="rId1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257228" y="3166662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49880" y="598168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7273925" y="597533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-6350" y="3382645"/>
            <a:ext cx="6508115" cy="331025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1"/>
            <a:r>
              <a:rPr lang="zh-CN" sz="2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4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</a:t>
            </a:r>
            <a:r>
              <a:rPr 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仅中国，平均每分钟就售出3-4袋</a:t>
            </a:r>
            <a:endParaRPr lang="zh-CN" sz="14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sz="14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2、市面上相关产品基本针对高油高脂的大餐，俗称“大餐救星”。iSDG sweet甜蜜习惯抗糖丸专门针对摄入的甜食糖分、主食淀粉等进行吸收阻断，形成完整的抗糖链路。针对甜品下午茶、办公室奶茶等高频率却不受重视的热门场景，带去专享阻断体验。</a:t>
            </a:r>
            <a:endParaRPr lang="zh-CN" sz="14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en-US" altLang="zh-CN" sz="1400" u="none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1400" u="none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sz="1400" u="none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降低肠道对糖分的分解，阻断糖分吸收匙羹藤提取物</a:t>
            </a:r>
            <a:r>
              <a:rPr lang="zh-CN" sz="140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：可减弱对甜食的欲望，并且能够防止肠粘膜对糖分子的吸收。</a:t>
            </a:r>
            <a:endParaRPr lang="zh-CN" sz="140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zh-CN" sz="1400" u="none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五层龙提取物</a:t>
            </a:r>
            <a:r>
              <a:rPr lang="zh-CN" sz="140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：所含芒果苷抑制肠道中参与糖分代谢的各种酶的活性，从而降低肠道对葡萄糖的分解、吸收和利用；</a:t>
            </a:r>
            <a:endParaRPr lang="zh-CN" sz="140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lvl="1"/>
            <a:r>
              <a:rPr lang="en-US" altLang="zh-CN" sz="1400" u="none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1400" u="none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sz="1400" u="none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提高基础代谢，减少脂肪堆积栗子涩皮</a:t>
            </a:r>
            <a:r>
              <a:rPr lang="zh-CN" sz="140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：儿茶素可以加速基础代谢，增加脂肪酸的氧化消耗，起到抑制食欲，减少能量摄入的作用。</a:t>
            </a:r>
            <a:r>
              <a:rPr lang="zh-CN" sz="1400" u="none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桑叶</a:t>
            </a:r>
            <a:r>
              <a:rPr lang="zh-CN" sz="140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：内含丰富的食物纤维以及粗脂肪，可加速肠道蠕动，保持通畅。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469900" y="73023"/>
            <a:ext cx="6289148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甜蜜习惯抗糖丸 </a:t>
            </a:r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alt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常驻</a:t>
            </a:r>
            <a:r>
              <a:rPr lang="zh-CN" alt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爆款</a:t>
            </a:r>
            <a:endParaRPr lang="zh-CN" altLang="en-US" sz="2800" b="1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3"/>
            <a:ext cx="4150631" cy="241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148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直播价：118元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  </a:t>
            </a:r>
            <a:r>
              <a:rPr lang="en-US" alt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165</a:t>
            </a:r>
            <a:r>
              <a:rPr lang="zh-CN" alt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alt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/3</a:t>
            </a:r>
            <a:r>
              <a:rPr lang="zh-CN" alt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59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273925" y="3300093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633828"/>
            <a:ext cx="4356879" cy="260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金莎代言、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525102" y="3382587"/>
            <a:ext cx="4272256" cy="319724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noAutofit/>
          </a:bodyPr>
          <a:lstStyle/>
          <a:p>
            <a:r>
              <a:rPr sz="18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8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8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16周岁以上，早晚饭前半小时各一粒，温水送服（本品为膳食补充剂，不能替代药）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2粒≈４００大卡（1杯奶茶，3碗米饭，慢跑45ｍｉｎ，打羽毛球1.5ｈ）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喜爱甜食人士（影响身材，对皮肤不好）</a:t>
            </a:r>
            <a:r>
              <a:rPr lang="en-US" altLang="zh-CN" sz="1800" b="0" u="none">
                <a:solidFill>
                  <a:srgbClr val="000000"/>
                </a:solidFill>
                <a:ea typeface="微软雅黑" panose="020B0503020204020204" charset="-122"/>
              </a:rPr>
              <a:t>	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</a:t>
            </a:r>
            <a:r>
              <a:rPr lang="zh-CN" sz="1600" b="0" u="none">
                <a:solidFill>
                  <a:srgbClr val="7030A0"/>
                </a:solidFill>
                <a:ea typeface="微软雅黑" panose="020B0503020204020204" charset="-122"/>
              </a:rPr>
              <a:t>经期、孕妇、哺乳期女性、过敏体质者暂停服用。正在服药的人群应在医师指导下服用。服用期间建议多饮水</a:t>
            </a:r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6" name="图片 15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469794" y="704087"/>
            <a:ext cx="2197230" cy="219723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393700" y="3300091"/>
            <a:ext cx="6714490" cy="3423993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49880" y="598166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7273925" y="597531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493465" y="3381660"/>
            <a:ext cx="6514959" cy="32303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0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0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800" b="0" i="0" u="none" strike="noStrike" cap="none" spc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1、</a:t>
            </a:r>
            <a:r>
              <a:rPr lang="zh-CN" sz="1800" b="0" i="0" u="none" strike="noStrike" cap="none" spc="0">
                <a:solidFill>
                  <a:srgbClr val="FE2C23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餐前3粒，阻断碳水吸收</a:t>
            </a:r>
            <a:endParaRPr lang="zh-CN" sz="1800" b="0" i="0" u="none" strike="noStrike" cap="none" spc="0">
              <a:solidFill>
                <a:srgbClr val="FE2C23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r>
              <a:rPr lang="zh-CN" sz="1800" b="0" i="0" u="none" strike="noStrike" cap="none" spc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①白芸豆阻碍食物中碳水化合物的水解和消化，减少糖分吸收，降低热量摄入，有效减少体重和腰围，可用于体重管理。</a:t>
            </a:r>
            <a:endParaRPr lang="zh-CN" sz="1800" b="0" i="0" u="none" strike="noStrike" cap="none" spc="0">
              <a:solidFill>
                <a:schemeClr val="tx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r>
              <a:rPr lang="zh-CN" sz="1800" b="0" i="0" u="none" strike="noStrike" cap="none" spc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②藤黄果提取物抑制葡萄糖合成脂肪，奶茶甜品想吃就吃。</a:t>
            </a:r>
            <a:endParaRPr lang="zh-CN" sz="1800" b="0" i="0" u="none" strike="noStrike" cap="none" spc="0">
              <a:solidFill>
                <a:schemeClr val="tx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r>
              <a:rPr lang="zh-CN" sz="1800" b="0" i="0" u="none" strike="noStrike" cap="none" spc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2、</a:t>
            </a:r>
            <a:r>
              <a:rPr lang="zh-CN" sz="1800" b="0" i="0" u="none" strike="noStrike" cap="none" spc="0">
                <a:solidFill>
                  <a:srgbClr val="FE2C23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抑制食欲，不过度馋嘴</a:t>
            </a:r>
            <a:endParaRPr lang="zh-CN" sz="1800" b="0" i="0" u="none" strike="noStrike" cap="none" spc="0">
              <a:solidFill>
                <a:srgbClr val="FE2C23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r>
              <a:rPr lang="zh-CN" sz="1800" b="0" i="0" u="none" strike="noStrike" cap="none" spc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藤黄果可以刺激饱食中枢，不容易有空腹感，自然减少食量，无副作用，不容易反弹，是美国和日本都比较流行的塑形成分</a:t>
            </a:r>
            <a:endParaRPr lang="zh-CN" sz="1800" b="0" i="0" u="none" strike="noStrike" cap="none" spc="0">
              <a:solidFill>
                <a:schemeClr val="tx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r>
              <a:rPr lang="zh-CN" sz="1800" b="0" i="0" u="none" strike="noStrike" cap="none" spc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3、</a:t>
            </a:r>
            <a:r>
              <a:rPr lang="zh-CN" sz="1800" b="0" i="0" u="none" strike="noStrike" cap="none" spc="0">
                <a:solidFill>
                  <a:srgbClr val="FE2C23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1粒仅1.3卡，服用无腹担</a:t>
            </a:r>
            <a:endParaRPr lang="zh-CN" sz="1800" b="0" i="0" u="none" strike="noStrike" cap="none" spc="0">
              <a:solidFill>
                <a:schemeClr val="tx1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r>
              <a:rPr lang="zh-CN" sz="1800" b="0" i="0" u="none" strike="noStrike" cap="none" spc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  <a:t>4、多种维生素补充能量营养，维护人体及肠道健康（VB6、VB12、烟酸）</a:t>
            </a:r>
            <a:br>
              <a:rPr lang="zh-CN" sz="1800" b="0" i="0" u="none" strike="noStrike" cap="none" spc="0">
                <a:solidFill>
                  <a:schemeClr val="tx1"/>
                </a:solidFill>
                <a:latin typeface="Calibri" panose="020F0502020204030204"/>
                <a:ea typeface="Calibri" panose="020F0502020204030204"/>
                <a:cs typeface="Calibri" panose="020F0502020204030204"/>
              </a:rPr>
            </a:br>
            <a:endParaRPr lang="zh-CN" sz="16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393700" y="73021"/>
            <a:ext cx="7834893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800" b="1" i="0" u="none" strike="noStrike" cap="none" spc="0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isdg白芸豆+藤黄果营养片90粒</a:t>
            </a:r>
            <a:r>
              <a:rPr lang="en-US" altLang="zh-CN" sz="2800" b="1" dirty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800" b="1" dirty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炸姐历史爆款</a:t>
            </a:r>
            <a:endParaRPr lang="zh-CN" sz="2800" b="1" i="0" u="none" strike="noStrike" cap="none" spc="0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47270" y="674235"/>
            <a:ext cx="4064164" cy="241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主品规格：90粒/袋</a:t>
            </a:r>
            <a:endParaRPr lang="zh-CN" sz="1800" b="1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zh-CN" sz="1800" b="1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218元/1袋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zh-CN" sz="1800" b="1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198/2袋、268/3袋</a:t>
            </a:r>
            <a:endParaRPr lang="zh-CN" sz="1800" b="1" i="0" u="none" strike="noStrike" cap="none" spc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两件折扣：四五折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273925" y="3300091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623865"/>
            <a:ext cx="4356915" cy="260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金莎代言、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367994" y="3429000"/>
            <a:ext cx="4589146" cy="324802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noAutofit/>
          </a:bodyPr>
          <a:lstStyle/>
          <a:p>
            <a:r>
              <a:rPr lang="zh-CN" sz="1600" b="1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lang="zh-CN" sz="1600" b="0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每日早餐前3粒，随温水或常温水送服。</a:t>
            </a:r>
            <a:endParaRPr lang="zh-CN" sz="1600" b="0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1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适宜人群：</a:t>
            </a:r>
            <a:endParaRPr sz="1600" b="1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1、日常高油高脂饮食：外卖、聚餐、夜宵、火锅烧烤等，去油消腻</a:t>
            </a:r>
            <a:endParaRPr lang="zh-CN" sz="1600" b="0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2、爱吃甜食党：甜品、奶茶等，尽享甜蜜下午茶 </a:t>
            </a:r>
            <a:endParaRPr lang="zh-CN" sz="1600" b="0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3、零食吃货党：不用管住嘴 </a:t>
            </a:r>
            <a:endParaRPr lang="zh-CN" sz="1600" b="0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4、久坐办公族 ：不运动也没腹担</a:t>
            </a:r>
            <a:endParaRPr lang="zh-CN" sz="1600" b="0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000" b="0" i="0" u="none" strike="noStrike" cap="none" spc="0">
              <a:solidFill>
                <a:srgbClr val="171A1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400" b="0" i="0" u="none" strike="noStrike" cap="none" spc="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禁忌人群/禁忌事项：有食物过敏者，请确认产品成分后服用。服药、住院、孕妇或哺乳期请在医生的指导下服用。</a:t>
            </a:r>
            <a:endParaRPr lang="zh-CN" sz="1400" b="0" i="0" u="none" strike="noStrike" cap="none" spc="0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6" name="图片 25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400795" y="851006"/>
            <a:ext cx="2449084" cy="2449084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393700" y="3300093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49880" y="598168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7273925" y="597533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430957" y="3234078"/>
            <a:ext cx="6718841" cy="351829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4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600" b="0" u="none">
                <a:solidFill>
                  <a:srgbClr val="000000"/>
                </a:solidFill>
                <a:latin typeface="微软雅黑" panose="020B0503020204020204" charset="-122"/>
              </a:rPr>
              <a:t>①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1粒薏仁精华营养含量=5杯薏仁茶，每粒含薏仁提取物精华180mg、VE。</a:t>
            </a:r>
            <a:endParaRPr sz="1600"/>
          </a:p>
          <a:p>
            <a:r>
              <a:rPr lang="en-US" sz="1600" b="0" u="none">
                <a:solidFill>
                  <a:srgbClr val="000000"/>
                </a:solidFill>
                <a:latin typeface="微软雅黑" panose="020B0503020204020204" charset="-122"/>
              </a:rPr>
              <a:t>②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薏仁精华颗粒：薏仁提取物成分高、身体直接吸收效率高、每日1粒方便快捷 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en-US" sz="1600" b="0" u="none">
                <a:solidFill>
                  <a:srgbClr val="000000"/>
                </a:solidFill>
                <a:latin typeface="微软雅黑" panose="020B0503020204020204" charset="-122"/>
              </a:rPr>
              <a:t>③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薏仁茶：泡水营养成分低、营养成分易流失、需反复冲泡饮用</a:t>
            </a:r>
            <a:endParaRPr sz="1600"/>
          </a:p>
          <a:p>
            <a:r>
              <a:rPr lang="en-US" sz="1600" b="0" u="none">
                <a:solidFill>
                  <a:srgbClr val="000000"/>
                </a:solidFill>
                <a:latin typeface="微软雅黑" panose="020B0503020204020204" charset="-122"/>
              </a:rPr>
              <a:t>1.</a:t>
            </a:r>
            <a:r>
              <a:rPr lang="zh-CN" sz="1600" b="0" u="none">
                <a:solidFill>
                  <a:srgbClr val="FF0000"/>
                </a:solidFill>
                <a:ea typeface="微软雅黑" panose="020B0503020204020204" charset="-122"/>
              </a:rPr>
              <a:t>30天快速见效，祛湿纤体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：薏苡仁属药食同源原料，有着丰富的营养价值及保健的功效，具有祛湿消肿、健脾祛湿纤体的功效。每粒含180mg薏仁提取物，见效更快</a:t>
            </a:r>
            <a:endParaRPr sz="1600"/>
          </a:p>
          <a:p>
            <a:r>
              <a:rPr lang="en-US" sz="1600" b="0" u="none">
                <a:solidFill>
                  <a:srgbClr val="000000"/>
                </a:solidFill>
                <a:latin typeface="微软雅黑" panose="020B0503020204020204" charset="-122"/>
              </a:rPr>
              <a:t>2.</a:t>
            </a:r>
            <a:r>
              <a:rPr lang="zh-CN" sz="1600" b="0" u="none">
                <a:solidFill>
                  <a:srgbClr val="FF0000"/>
                </a:solidFill>
                <a:ea typeface="微软雅黑" panose="020B0503020204020204" charset="-122"/>
              </a:rPr>
              <a:t>60天巩固，美白淡斑提亮肤色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：每粒富含维生素E，是机体中重要的抗自由基剂，具有美白淡斑、延缓衰老的功效</a:t>
            </a:r>
            <a:endParaRPr sz="1600"/>
          </a:p>
          <a:p>
            <a:r>
              <a:rPr lang="en-US" sz="1600" b="0" u="none">
                <a:solidFill>
                  <a:srgbClr val="000000"/>
                </a:solidFill>
                <a:latin typeface="微软雅黑" panose="020B0503020204020204" charset="-122"/>
              </a:rPr>
              <a:t>3.</a:t>
            </a:r>
            <a:r>
              <a:rPr lang="zh-CN" sz="1600" b="0" u="none">
                <a:solidFill>
                  <a:srgbClr val="FF0000"/>
                </a:solidFill>
                <a:ea typeface="微软雅黑" panose="020B0503020204020204" charset="-122"/>
              </a:rPr>
              <a:t>纤体 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薏苡仁提取物可通过抑制肝脏胆固醇合成，加速肝脏磷脂合成，促进甘油三酯从胆汁排泌，产生抗肥胖作用。</a:t>
            </a:r>
            <a:endParaRPr 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393700" y="73023"/>
            <a:ext cx="6289148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薏仁精华</a:t>
            </a:r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altLang="zh-CN" sz="2800" b="1" dirty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800" b="1" dirty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炸姐历史爆款</a:t>
            </a:r>
            <a:endParaRPr lang="en-US" sz="2800" b="1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3"/>
            <a:ext cx="4200388" cy="241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158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  </a:t>
            </a:r>
            <a:r>
              <a:rPr lang="en-US" alt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165</a:t>
            </a:r>
            <a:r>
              <a:rPr lang="zh-CN" alt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alt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/3</a:t>
            </a:r>
            <a:r>
              <a:rPr lang="zh-CN" alt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64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273925" y="3300093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502971" y="553416"/>
            <a:ext cx="4356843" cy="2605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金莎代言、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385928" y="3435089"/>
            <a:ext cx="4531743" cy="33084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noAutofit/>
          </a:bodyPr>
          <a:lstStyle/>
          <a:p>
            <a:r>
              <a:rPr sz="14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4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4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16周岁以上使用。每日睡前半小时左右1粒，温水送服</a:t>
            </a:r>
            <a:endParaRPr sz="14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4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4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1.头发、面部爱出油  2.虚胖水肿、节食运动无用 3.疲惫无力、上班学习精神不振 4.消化不良 排便粘稠不宜冲不掉 5.舌苔厚腻 伴有口苦、口臭口黏    6.宫寒痛经 每月“姨妈折磨”7.体内湿气过重的</a:t>
            </a:r>
            <a:endParaRPr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4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4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禁忌人群/禁忌事项：经期、孕妇、哺乳期女性、过敏体质者暂停服用。正在服药的人群应在医师指导下服用。</a:t>
            </a:r>
            <a:endParaRPr sz="14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6" name="图片 15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528118" y="796843"/>
            <a:ext cx="2118849" cy="211884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403129" y="3278860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49880" y="598169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7273925" y="597534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531495" y="3369402"/>
            <a:ext cx="6405641" cy="33832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4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600" b="0" i="0" u="none" strike="noStrike" cap="none" spc="0">
                <a:solidFill>
                  <a:srgbClr val="2A3033"/>
                </a:solidFill>
                <a:latin typeface="思源黑体 CN"/>
                <a:ea typeface="思源黑体 CN"/>
                <a:cs typeface="思源黑体 CN"/>
              </a:rPr>
              <a:t>1、拥有夫妻”精“彩生活：补充释放硬实力，</a:t>
            </a:r>
            <a:r>
              <a:rPr lang="en-US" sz="1600" b="0" i="0" u="none" strike="noStrike" cap="none" spc="0">
                <a:solidFill>
                  <a:srgbClr val="FF0000"/>
                </a:solidFill>
                <a:latin typeface="思源黑体 CN"/>
                <a:ea typeface="思源黑体 CN"/>
                <a:cs typeface="思源黑体 CN"/>
              </a:rPr>
              <a:t>持续耐力 甄选“海之牛奶”原生牡蛎，富含人体所需的蛋白质、锌、钙、氨基酸等</a:t>
            </a:r>
            <a:r>
              <a:rPr lang="en-US" sz="1600" b="0" i="0" u="none" strike="noStrike" cap="none" spc="0">
                <a:solidFill>
                  <a:srgbClr val="2A3033"/>
                </a:solidFill>
                <a:latin typeface="思源黑体 CN"/>
                <a:ea typeface="思源黑体 CN"/>
                <a:cs typeface="思源黑体 CN"/>
              </a:rPr>
              <a:t>，充分保持营养物质的活性，人体更易转化吸收。</a:t>
            </a:r>
            <a:endParaRPr lang="en-US" sz="1600" b="0" i="0" u="none" strike="noStrike" cap="none" spc="0">
              <a:solidFill>
                <a:srgbClr val="2A3033"/>
              </a:solidFill>
              <a:latin typeface="思源黑体 CN"/>
              <a:ea typeface="思源黑体 CN"/>
              <a:cs typeface="思源黑体 CN"/>
            </a:endParaRPr>
          </a:p>
          <a:p>
            <a:r>
              <a:rPr lang="en-US" sz="1600" b="0" i="0" u="none" strike="noStrike" cap="none" spc="0">
                <a:solidFill>
                  <a:srgbClr val="2A3033"/>
                </a:solidFill>
                <a:latin typeface="思源黑体 CN"/>
                <a:ea typeface="思源黑体 CN"/>
                <a:cs typeface="思源黑体 CN"/>
              </a:rPr>
              <a:t> 2、生命之花：养精蓄锐，做好准爸爸准备 </a:t>
            </a:r>
            <a:r>
              <a:rPr lang="en-US" sz="1600" b="0" i="0" u="none" strike="noStrike" cap="none" spc="0">
                <a:solidFill>
                  <a:srgbClr val="FF0000"/>
                </a:solidFill>
                <a:latin typeface="思源黑体 CN"/>
                <a:ea typeface="思源黑体 CN"/>
                <a:cs typeface="思源黑体 CN"/>
              </a:rPr>
              <a:t>含锌酵母</a:t>
            </a:r>
            <a:r>
              <a:rPr lang="en-US" sz="1600" b="0" i="0" u="none" strike="noStrike" cap="none" spc="0">
                <a:solidFill>
                  <a:srgbClr val="2A3033"/>
                </a:solidFill>
                <a:latin typeface="思源黑体 CN"/>
                <a:ea typeface="思源黑体 CN"/>
                <a:cs typeface="思源黑体 CN"/>
              </a:rPr>
              <a:t>，使锌能够更高效、更安全地被人体吸收利用，</a:t>
            </a:r>
            <a:r>
              <a:rPr lang="en-US" sz="1600" b="0" i="0" u="none" strike="noStrike" cap="none" spc="0">
                <a:solidFill>
                  <a:srgbClr val="FF0000"/>
                </a:solidFill>
                <a:latin typeface="思源黑体 CN"/>
                <a:ea typeface="思源黑体 CN"/>
                <a:cs typeface="思源黑体 CN"/>
              </a:rPr>
              <a:t>助力强化”小蝌蚪“的生成和成熟</a:t>
            </a:r>
            <a:r>
              <a:rPr lang="en-US" sz="1600" b="0" i="0" u="none" strike="noStrike" cap="none" spc="0">
                <a:solidFill>
                  <a:srgbClr val="2A3033"/>
                </a:solidFill>
                <a:latin typeface="思源黑体 CN"/>
                <a:ea typeface="思源黑体 CN"/>
                <a:cs typeface="思源黑体 CN"/>
              </a:rPr>
              <a:t>。 3、高能体魄：强健体格力量，绪足好体力 </a:t>
            </a:r>
            <a:r>
              <a:rPr lang="en-US" sz="1600" b="0" i="0" u="none" strike="noStrike" cap="none" spc="0">
                <a:solidFill>
                  <a:srgbClr val="FF0000"/>
                </a:solidFill>
                <a:latin typeface="思源黑体 CN"/>
                <a:ea typeface="思源黑体 CN"/>
                <a:cs typeface="思源黑体 CN"/>
              </a:rPr>
              <a:t>氨基酸提高身体机能，抑制乳酸积蓄，舒缓肌肉酸累</a:t>
            </a:r>
            <a:r>
              <a:rPr lang="en-US" sz="1600" b="0" i="0" u="none" strike="noStrike" cap="none" spc="0">
                <a:solidFill>
                  <a:srgbClr val="2A3033"/>
                </a:solidFill>
                <a:latin typeface="思源黑体 CN"/>
                <a:ea typeface="思源黑体 CN"/>
                <a:cs typeface="思源黑体 CN"/>
              </a:rPr>
              <a:t>。 </a:t>
            </a:r>
            <a:endParaRPr lang="en-US" sz="1600" b="0" i="0" u="none" strike="noStrike" cap="none" spc="0">
              <a:solidFill>
                <a:srgbClr val="2A3033"/>
              </a:solidFill>
              <a:latin typeface="思源黑体 CN"/>
              <a:ea typeface="思源黑体 CN"/>
              <a:cs typeface="思源黑体 CN"/>
            </a:endParaRPr>
          </a:p>
          <a:p>
            <a:r>
              <a:rPr lang="en-US" sz="1600" b="0" i="0" u="none" strike="noStrike" cap="none" spc="0">
                <a:solidFill>
                  <a:srgbClr val="2A3033"/>
                </a:solidFill>
                <a:latin typeface="思源黑体 CN"/>
                <a:ea typeface="思源黑体 CN"/>
                <a:cs typeface="思源黑体 CN"/>
              </a:rPr>
              <a:t>4、巩固精力：日常补充能量，增强体质不虚弱 牡蛎精华粒中融入B族维生素，参与体内多维健康养护。 </a:t>
            </a:r>
            <a:endParaRPr lang="en-US" sz="1600" b="0" i="0" u="none" strike="noStrike" cap="none" spc="0">
              <a:solidFill>
                <a:srgbClr val="2A3033"/>
              </a:solidFill>
              <a:latin typeface="思源黑体 CN"/>
              <a:ea typeface="思源黑体 CN"/>
              <a:cs typeface="思源黑体 CN"/>
            </a:endParaRPr>
          </a:p>
          <a:p>
            <a:r>
              <a:rPr lang="en-US" sz="1600" b="0" i="0" u="none" strike="noStrike" cap="none" spc="0">
                <a:solidFill>
                  <a:srgbClr val="2A3033"/>
                </a:solidFill>
                <a:latin typeface="思源黑体 CN"/>
                <a:ea typeface="思源黑体 CN"/>
                <a:cs typeface="思源黑体 CN"/>
              </a:rPr>
              <a:t>5、高含量高吸收，</a:t>
            </a:r>
            <a:r>
              <a:rPr lang="en-US" sz="1600" b="0" i="0" u="none" strike="noStrike" cap="none" spc="0">
                <a:solidFill>
                  <a:srgbClr val="FF0000"/>
                </a:solidFill>
                <a:latin typeface="思源黑体 CN"/>
                <a:ea typeface="思源黑体 CN"/>
                <a:cs typeface="思源黑体 CN"/>
              </a:rPr>
              <a:t>更契合亚洲男士体质 每日4粒，补充500mg牡蛎精华</a:t>
            </a:r>
            <a:r>
              <a:rPr lang="en-US" sz="1600" b="0" i="0" u="none" strike="noStrike" cap="none" spc="0">
                <a:solidFill>
                  <a:srgbClr val="2A3033"/>
                </a:solidFill>
                <a:latin typeface="思源黑体 CN"/>
                <a:ea typeface="思源黑体 CN"/>
                <a:cs typeface="思源黑体 CN"/>
              </a:rPr>
              <a:t>。原生牡蛎结合含锌酵母，充分保持自然牡蛎中营养活性，提升转化吸收利用率。</a:t>
            </a:r>
            <a:endParaRPr lang="en-US" sz="1600" b="0" i="0" u="none" strike="noStrike" cap="none" spc="0">
              <a:solidFill>
                <a:srgbClr val="2A3033"/>
              </a:solidFill>
              <a:latin typeface="思源黑体 CN"/>
              <a:ea typeface="思源黑体 CN"/>
              <a:cs typeface="思源黑体 CN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393700" y="73024"/>
            <a:ext cx="6289148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sz="2800" b="1" i="0" u="none" strike="noStrike" cap="none" spc="0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iSDG牡蛎精华120粒</a:t>
            </a:r>
            <a:r>
              <a:rPr lang="en-US" altLang="zh-CN" sz="2800" b="1" i="0" u="none" strike="noStrike" cap="none" spc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-</a:t>
            </a:r>
            <a:r>
              <a:rPr lang="zh-CN" altLang="en-US" sz="2800" b="1" i="0" u="none" strike="noStrike" cap="none" spc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新品</a:t>
            </a:r>
            <a:endParaRPr lang="zh-CN" altLang="en-US" sz="2800" b="1" i="0" u="none" strike="noStrike" cap="none" spc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4"/>
            <a:ext cx="4051080" cy="241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120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瓶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alt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258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瓶</a:t>
            </a:r>
            <a:endParaRPr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alt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169</a:t>
            </a:r>
            <a:r>
              <a:rPr lang="zh-CN" alt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alt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瓶、</a:t>
            </a:r>
            <a:r>
              <a:rPr lang="en-US" alt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279</a:t>
            </a:r>
            <a:r>
              <a:rPr lang="zh-CN" alt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alt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alt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瓶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折扣：六六折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273925" y="3300094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643275"/>
            <a:ext cx="4356807" cy="2377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金莎代言、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480368" y="3239803"/>
            <a:ext cx="4309326" cy="35509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noAutofit/>
          </a:bodyPr>
          <a:lstStyle/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1日4粒，常温水或温水送服</a:t>
            </a:r>
            <a:r>
              <a:rPr lang="zh-CN" sz="1200" b="0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。(本品为膳食补充剂，不能替代药品)</a:t>
            </a:r>
            <a:endParaRPr lang="zh-CN" sz="1200" b="0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1、夫妻不和谐，能力减弱，没欲望没活力 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2、加班熬夜，精力不足 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3、渴望做爸爸 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4、运动健身，体力跟不上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5、年龄增大，力不从心 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6、日常补锌、补肾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1、有食物过敏者，请确认产品成分后服用，如感身体不适，请暂停服用；　   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2、请将本品放于婴幼儿接触不到的地方；　   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3、服药、住院、孕妇或哺乳期请在医生的指导下服用。   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" name="图片 16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478574" y="780938"/>
            <a:ext cx="2359482" cy="235948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393700" y="3300094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49880" y="598169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7273925" y="597534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531495" y="3378833"/>
            <a:ext cx="6405641" cy="2651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4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800" b="0" i="0" u="none" strike="noStrike" cap="none" spc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1、中和胃酸平衡，顺气、止呃、胃舒适 消除肠胃积气、不反酸、温润散寒，脾胃调理到位 </a:t>
            </a:r>
            <a:endParaRPr lang="zh-CN" sz="1800" b="0" i="0" u="none" strike="noStrike" cap="none" spc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800" b="0" i="0" u="none" strike="noStrike" cap="none" spc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2、特添中和胃酸专业认证成分：碳酸氢钠 《现代中西医结合杂志》《家庭医学》等专业期刊认证碳酸氢钠为降低胃液酸度的弱碱性抗酸剂，中和胃酸,解除胃酸过多问题</a:t>
            </a:r>
            <a:endParaRPr lang="zh-CN" sz="1800" b="0" i="0" u="none" strike="noStrike" cap="none" spc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800" b="0" i="0" u="none" strike="noStrike" cap="none" spc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3、提炼中草药成分做基石，药食同源 润养好胃 三大中草药成分：肉桂、丁香、茴香，食疗调理胃部虚弱、虚寒问题，温中散寒，芳香健胃</a:t>
            </a:r>
            <a:endParaRPr lang="zh-CN" sz="1800" b="0" i="0" u="none" strike="noStrike" cap="none" spc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393700" y="73024"/>
            <a:ext cx="6289184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sz="2800" b="1" i="0" u="none" strike="noStrike" cap="none" spc="0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iSDG养胃酸中和胶囊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10粒/盒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新品</a:t>
            </a:r>
            <a:endParaRPr lang="zh-CN" sz="2800" b="1" i="0" u="none" strike="noStrike" cap="none" spc="0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4"/>
            <a:ext cx="4051116" cy="241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主品规格：10粒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alt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138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直播价：162元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/3</a:t>
            </a:r>
            <a:r>
              <a:rPr lang="zh-CN" alt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折扣：三九折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273925" y="3300094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643275"/>
            <a:ext cx="4356807" cy="2377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金莎代言、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459413" y="3239168"/>
            <a:ext cx="4309326" cy="35509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noAutofit/>
          </a:bodyPr>
          <a:lstStyle/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1日1粒</a:t>
            </a:r>
            <a:r>
              <a:rPr lang="zh-CN"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（早餐后服用）</a:t>
            </a:r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，常温水或温水送服</a:t>
            </a:r>
            <a:r>
              <a:rPr lang="zh-CN" sz="1200" b="0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。(本品为膳食补充剂，不能替代药品)</a:t>
            </a:r>
            <a:endParaRPr lang="zh-CN" sz="1200" b="0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1、大吃货：爱吃高油辛辣食物，或者暴饮暴食，肠胃刺激 2、工作族，饮食紊乱，反酸恶心： ①三餐不规律，睡前吃太饱 ②情绪紧张，疲劳加重胃负担 ③经常吃外卖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3、塑形党：缺乏正常餐食营养，常饿着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禁忌人群/注意事项：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1、开封后请密封保存，放于婴幼儿接触不到的地方。　    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2、如感身体不适，请暂停服用。  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3、有食物过敏者，请确认产品成分后服用。　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4、服药、住院、孕妇或哺乳期请在医生的指导下服用。</a:t>
            </a:r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6" name="图片 15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582816" y="922331"/>
            <a:ext cx="2098383" cy="209838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403129" y="3261041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49880" y="598169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7273925" y="597534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531495" y="3341110"/>
            <a:ext cx="6405677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sz="24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i="0" u="none" strike="noStrike" cap="none" spc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1、补铁补气，红润气色，熬夜回血，保持闪光状态</a:t>
            </a:r>
            <a:endParaRPr lang="zh-CN" sz="1600" b="0" i="0" u="none" strike="noStrike" cap="none" spc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i="0" u="none" strike="noStrike" cap="none" spc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血红素铁+“红色维生素"维B12，日常提升气色，加班、刷剧熬夜后不见憔悴感，加强体质。</a:t>
            </a:r>
            <a:endParaRPr lang="zh-CN" sz="1600" b="0" i="0" u="none" strike="noStrike" cap="none" spc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i="0" u="none" strike="noStrike" cap="none" spc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2、血红素铁+叶酸，双效补充，准妈妈增强体质，胎儿好健康</a:t>
            </a:r>
            <a:endParaRPr lang="zh-CN" sz="1600" b="0" i="0" u="none" strike="noStrike" cap="none" spc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i="0" u="none" strike="noStrike" cap="none" spc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3、姨妈期常备，“口服腮红"，告别苍白/虚弱感，元气能量</a:t>
            </a:r>
            <a:endParaRPr lang="zh-CN" sz="1600" b="0" i="0" u="none" strike="noStrike" cap="none" spc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i="0" u="none" strike="noStrike" cap="none" spc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4、铁成分优势：采用血红素铁，吸收率及利用率比一般铁剂高3倍以上</a:t>
            </a:r>
            <a:endParaRPr lang="zh-CN" sz="1600" b="0" i="0" u="none" strike="noStrike" cap="none" spc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i="0" u="none" strike="noStrike" cap="none" spc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5、多重自然营养成分，强化营养吸收</a:t>
            </a:r>
            <a:endParaRPr lang="zh-CN" sz="1600" b="0" i="0" u="none" strike="noStrike" cap="none" spc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i="0" u="none" strike="noStrike" cap="none" spc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添加混合果汁粉末、螺旋藻粉、蔬菜混合粉末等自然营养，含有膳食纤维、维生素与微量元素，营养更充分。</a:t>
            </a:r>
            <a:endParaRPr lang="zh-CN" sz="1600" b="0" i="0" u="none" strike="noStrike" cap="none" spc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i="0" u="none" strike="noStrike" cap="none" spc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6、1日3粒，随身便携，随时助您提升气色和状态</a:t>
            </a:r>
            <a:endParaRPr lang="zh-CN" sz="1600" b="0" i="0" u="none" strike="noStrike" cap="none" spc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i="0" u="none" strike="noStrike" cap="none" spc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</a:t>
            </a:r>
            <a:r>
              <a:rPr lang="en-US" altLang="zh-CN" sz="1600" b="0" i="0" u="none" strike="noStrike" cap="none" spc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sz="1600" b="0" i="0" u="none" strike="noStrike" cap="none" spc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粒中含铁11.8mg</a:t>
            </a:r>
            <a:endParaRPr lang="zh-CN" sz="1600" b="0" i="0" u="none" strike="noStrike" cap="none" spc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393700" y="73024"/>
            <a:ext cx="6289220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sz="2800" b="1" i="0" u="none" strike="noStrike" cap="none" spc="0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iSDG叶酸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血红素</a:t>
            </a:r>
            <a:r>
              <a:rPr lang="zh-CN" sz="2800" b="1" i="0" u="none" strike="noStrike" cap="none" spc="0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铁分胶囊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新品</a:t>
            </a:r>
            <a:endParaRPr lang="zh-CN" sz="2800" b="1" i="0" u="none" strike="noStrike" cap="none" spc="0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4"/>
            <a:ext cx="4051080" cy="23957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主品规格：90粒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瓶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日常价：198 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瓶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直播价：256元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2瓶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折扣：六五折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273925" y="3300094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643275"/>
            <a:ext cx="4356807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459412" y="3399489"/>
            <a:ext cx="4309326" cy="33151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noAutofit/>
          </a:bodyPr>
          <a:lstStyle/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1日3粒，常温水或温水送服</a:t>
            </a:r>
            <a:r>
              <a:rPr lang="zh-CN" sz="1200" b="0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。(本品为膳食补充剂，不能替代药品)</a:t>
            </a:r>
            <a:endParaRPr lang="zh-CN" sz="1200" b="0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1、长期熬夜，憔悴黯黄，疲惫 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2、年龄增长，身体防御力下降 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3、体质弱，日常补铁养护 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4、易缺铁的特殊人群：备孕期、育龄期、绝经前女性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禁忌人群/注意事项：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1、开封后请密封保存，放于婴幼儿接触不到的地方。　    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2、如感身体不适，请暂停服用。  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3、有食物过敏者，请确认产品成分后服用。　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4、服药、住院、孕妇或哺乳期请在医生的指导下服用。</a:t>
            </a:r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6" name="图片 15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403130" y="702183"/>
            <a:ext cx="2385965" cy="238596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>
          <a:xfrm>
            <a:off x="447040" y="3248660"/>
            <a:ext cx="6714490" cy="360299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49880" y="598170"/>
            <a:ext cx="4258945" cy="251523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273925" y="597535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330200" y="3253740"/>
            <a:ext cx="6948170" cy="36379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4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1、采用欧洲、美国双认证专利成分——柑橘多酚，拥有脂肪粉碎技术</a:t>
            </a:r>
            <a:endParaRPr lang="zh-CN" sz="1400" b="0" u="none">
              <a:solidFill>
                <a:srgbClr val="FF0000"/>
              </a:solidFill>
              <a:ea typeface="微软雅黑" panose="020B0503020204020204" charset="-122"/>
            </a:endParaRPr>
          </a:p>
          <a:p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2、躺着消耗能量181kcal，拯救不想运动”懒人”</a:t>
            </a:r>
            <a:endParaRPr lang="zh-CN" sz="1400" b="0" u="none">
              <a:solidFill>
                <a:srgbClr val="FF0000"/>
              </a:solidFill>
              <a:ea typeface="微软雅黑" panose="020B0503020204020204" charset="-122"/>
            </a:endParaRPr>
          </a:p>
          <a:p>
            <a:r>
              <a:rPr lang="zh-CN" sz="1200" b="0" u="none">
                <a:solidFill>
                  <a:srgbClr val="000000"/>
                </a:solidFill>
                <a:ea typeface="微软雅黑" panose="020B0503020204020204" charset="-122"/>
              </a:rPr>
              <a:t>相当于慢跑30分钟，游泳30分钟</a:t>
            </a:r>
            <a:endParaRPr lang="zh-CN" sz="12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3、边吃边消耗能量181kcal，拯救吃货</a:t>
            </a:r>
            <a:endParaRPr lang="zh-CN" sz="1400" b="0" u="none">
              <a:solidFill>
                <a:srgbClr val="FF0000"/>
              </a:solidFill>
              <a:ea typeface="微软雅黑" panose="020B0503020204020204" charset="-122"/>
            </a:endParaRPr>
          </a:p>
          <a:p>
            <a:r>
              <a:rPr lang="zh-CN" sz="1200" b="0" u="none">
                <a:solidFill>
                  <a:srgbClr val="000000"/>
                </a:solidFill>
                <a:ea typeface="微软雅黑" panose="020B0503020204020204" charset="-122"/>
              </a:rPr>
              <a:t>相当于消耗1杯奶茶，1份炸鸡排的能量</a:t>
            </a:r>
            <a:endParaRPr lang="zh-CN" sz="12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4、体重管理新靶点，3步掌控形体</a:t>
            </a:r>
            <a:endParaRPr lang="zh-CN" sz="1400" b="0" u="none">
              <a:solidFill>
                <a:srgbClr val="FF0000"/>
              </a:solidFill>
              <a:ea typeface="微软雅黑" panose="020B0503020204020204" charset="-122"/>
            </a:endParaRPr>
          </a:p>
          <a:p>
            <a:r>
              <a:rPr lang="zh-CN" sz="1200" b="0" u="none">
                <a:solidFill>
                  <a:srgbClr val="000000"/>
                </a:solidFill>
                <a:ea typeface="微软雅黑" panose="020B0503020204020204" charset="-122"/>
              </a:rPr>
              <a:t>①击碎顽固脂类：柑橘多酚号称”脂类粉碎机”,将体内的顽固油脂粉碎、瓦解，促使能量消耗、燃减</a:t>
            </a:r>
            <a:endParaRPr lang="zh-CN" sz="12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200" b="0" u="none">
                <a:solidFill>
                  <a:srgbClr val="000000"/>
                </a:solidFill>
                <a:ea typeface="微软雅黑" panose="020B0503020204020204" charset="-122"/>
              </a:rPr>
              <a:t>②畅快代谢：低聚异麦芽糖助有益菌数量增加，提升肠道蠕动力，规律代谢</a:t>
            </a:r>
            <a:endParaRPr lang="zh-CN" sz="12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200" b="0" u="none">
                <a:solidFill>
                  <a:srgbClr val="000000"/>
                </a:solidFill>
                <a:ea typeface="微软雅黑" panose="020B0503020204020204" charset="-122"/>
              </a:rPr>
              <a:t>③维持形体：褐藻提取物，抑制脂肪酶活性高达 63 %，淀粉酶抑制率高达 77 %，降低吸收，靶向抑制糖分，持续维稳身形。</a:t>
            </a:r>
            <a:endParaRPr lang="zh-CN" sz="12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5、多次双盲测试，效果显著且持久，停服后体质持续下降</a:t>
            </a:r>
            <a:endParaRPr lang="zh-CN" sz="1400" b="0" u="none">
              <a:solidFill>
                <a:srgbClr val="FF0000"/>
              </a:solidFill>
              <a:ea typeface="微软雅黑" panose="020B0503020204020204" charset="-122"/>
            </a:endParaRPr>
          </a:p>
          <a:p>
            <a:r>
              <a:rPr lang="zh-CN" sz="1200" b="0" u="none">
                <a:solidFill>
                  <a:srgbClr val="000000"/>
                </a:solidFill>
                <a:ea typeface="微软雅黑" panose="020B0503020204020204" charset="-122"/>
              </a:rPr>
              <a:t>通过超重人员进行体脂的变化对照，12周体内体脂减少1.3kg，16周体脂平均降低5.1%，停服4周后，体质再下降约27%</a:t>
            </a:r>
            <a:endParaRPr lang="zh-CN" sz="12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6、日常建议早餐后服用，可根据多场景、多需求定制</a:t>
            </a:r>
            <a:endParaRPr lang="zh-CN" sz="1400" b="0" u="none">
              <a:solidFill>
                <a:srgbClr val="FF0000"/>
              </a:solidFill>
              <a:ea typeface="微软雅黑" panose="020B0503020204020204" charset="-122"/>
            </a:endParaRPr>
          </a:p>
          <a:p>
            <a:r>
              <a:rPr lang="zh-CN" sz="1200" b="0" u="none">
                <a:solidFill>
                  <a:srgbClr val="000000"/>
                </a:solidFill>
                <a:ea typeface="微软雅黑" panose="020B0503020204020204" charset="-122"/>
              </a:rPr>
              <a:t>①餐前控热：提前准备，放肆开吃②餐后补救：能量代谢好帮手③日常轻松：零食奶茶快乐不肥宅</a:t>
            </a:r>
            <a:endParaRPr lang="zh-CN" sz="1200" b="0" u="none">
              <a:solidFill>
                <a:srgbClr val="000000"/>
              </a:solidFill>
              <a:ea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>
          <a:xfrm>
            <a:off x="393700" y="73025"/>
            <a:ext cx="6289040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碎</a:t>
            </a:r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”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脂</a:t>
            </a:r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“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机柑橘多酚 </a:t>
            </a:r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新品</a:t>
            </a:r>
            <a:endParaRPr lang="en-US" altLang="zh-CN" sz="2800" b="1" dirty="0">
              <a:solidFill>
                <a:srgbClr val="38B4C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5"/>
            <a:ext cx="4164739" cy="241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198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218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元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/2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盒   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299/3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盒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99.67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273925" y="3300095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>
          <a:xfrm>
            <a:off x="7484110" y="713740"/>
            <a:ext cx="435673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金莎代言、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373620" y="3279140"/>
            <a:ext cx="4538345" cy="347662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spAutoFit/>
          </a:bodyPr>
          <a:p>
            <a:r>
              <a:rPr sz="14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柑橘多酚原理：</a:t>
            </a:r>
            <a:r>
              <a:rPr sz="140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将体内储存油脂的”白色脂肪“分解，粉碎，转化为有助能量代谢的”米、棕色脂肪”，促使体内能量进一步消耗，燃减。</a:t>
            </a:r>
            <a:endParaRPr sz="140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40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每日早餐后2粒，建议早饭后温水送服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1、超重、易胖人群：BMI过高，身形走样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2、爱吃人群：常吃外卖或聚餐，高油高脂高糖饮食、零食不断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3、代谢变差人群：上班久坐、加班熬夜、缺乏运动的白领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禁忌人群/禁忌事项：1、孕妇、哺乳期、正在服药或就医的人士在食用前应征求医生意见。</a:t>
            </a:r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 descr="柑橘多酚-tm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2610" y="813435"/>
            <a:ext cx="2200910" cy="22009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>
          <a:xfrm>
            <a:off x="447040" y="3197860"/>
            <a:ext cx="6714490" cy="35458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49880" y="598170"/>
            <a:ext cx="4258945" cy="251523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273925" y="597535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393700" y="3234055"/>
            <a:ext cx="6826250" cy="34709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0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0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740"/>
              </a:lnSpc>
            </a:pPr>
            <a:r>
              <a:rPr lang="zh-CN" altLang="en-US" sz="120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时效背景：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人体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70%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的自护力由肠道负责，当肠道微生态失衡，易引起胀泻等各种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肠态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问题及后续不适情况。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特殊时期及愈后养护，更需要益生菌助力养护和维持健康的肠道环境。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740"/>
              </a:lnSpc>
            </a:pPr>
            <a:r>
              <a:rPr lang="zh-CN" altLang="en-US" sz="120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时效卖点：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一盒（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天量）内含</a:t>
            </a:r>
            <a:r>
              <a:rPr 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5400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亿善玉菌，包括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大专利菌株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肠道明星菌株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+2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大益生元，共同组成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肠道调理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菌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师，呵护脆弱肠胃，解决胀泻、肚子不适等问题，在愈后加强肠道自护力。</a:t>
            </a:r>
            <a:endParaRPr lang="zh-CN" altLang="en-US" sz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740"/>
              </a:lnSpc>
            </a:pPr>
            <a:r>
              <a:rPr lang="zh-CN" altLang="en-US" sz="120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成分功效卖点：</a:t>
            </a:r>
            <a:endParaRPr lang="zh-CN" altLang="en-US" sz="1200" u="sng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740"/>
              </a:lnSpc>
            </a:pP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、高含量专利菌株，维持菌群平衡，提升肠道的防御力，帮助解决日常或者愈后胀泻等困扰。</a:t>
            </a:r>
            <a:endParaRPr lang="en-US" altLang="zh-CN" sz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74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①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3000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亿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cfu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专利菌株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—B420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益生菌；②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1350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亿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fu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美国双专利菌株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—TWK10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益生菌，③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1050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亿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fu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肠道明星菌株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植物乳杆菌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－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74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作用原理：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种菌株均为乳酸菌，通过抑制肠道内害菌生长，建立肠粘膜屏障，恢复和维持菌群平衡，从而提升肠道的防御力，养成健康的肠道微生态，长久维护代谢健康。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740"/>
              </a:lnSpc>
            </a:pP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、添加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种益生元，助肠道有益菌增殖，更大限度发挥益生菌效果</a:t>
            </a:r>
            <a:endParaRPr lang="zh-CN" altLang="en-US" sz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74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低聚果糖、低聚半乳糖：抵抗胃酸、胆汁盐和消化酶的作用，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有益菌长效定植，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更持久维持肠道健康活力</a:t>
            </a:r>
            <a:endParaRPr lang="zh-CN" sz="1200" b="0" u="none">
              <a:solidFill>
                <a:srgbClr val="000000"/>
              </a:solidFill>
              <a:ea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>
          <a:xfrm>
            <a:off x="393700" y="73025"/>
            <a:ext cx="7032625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isdg B420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益生菌胶囊 </a:t>
            </a:r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粒（肠胃）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新品</a:t>
            </a:r>
            <a:endParaRPr lang="en-US" altLang="zh-CN" sz="2800" b="1" dirty="0">
              <a:solidFill>
                <a:srgbClr val="38B4C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5"/>
            <a:ext cx="4164739" cy="241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158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198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盒、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267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/3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99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273925" y="3311525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>
          <a:xfrm>
            <a:off x="7484110" y="713740"/>
            <a:ext cx="4356735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金莎、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393305" y="3311525"/>
            <a:ext cx="3975735" cy="30149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spAutoFit/>
          </a:bodyPr>
          <a:p>
            <a:endParaRPr sz="140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1日1粒，温水送服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1、特殊时期，肠道防御力下降，经常不适、胀泻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en-US" altLang="zh-CN" sz="1400" b="0" u="none">
                <a:solidFill>
                  <a:srgbClr val="000000"/>
                </a:solidFill>
                <a:ea typeface="微软雅黑" panose="020B0503020204020204" charset="-122"/>
              </a:rPr>
              <a:t>2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、愈后养护，加强肠道调理，健康便便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en-US" altLang="zh-CN" sz="1400" b="0" u="none">
                <a:solidFill>
                  <a:srgbClr val="000000"/>
                </a:solidFill>
                <a:ea typeface="微软雅黑" panose="020B0503020204020204" charset="-122"/>
              </a:rPr>
              <a:t>3</a:t>
            </a:r>
            <a:r>
              <a:rPr lang="zh-CN" altLang="en-US" sz="1400" b="0" u="none">
                <a:solidFill>
                  <a:srgbClr val="000000"/>
                </a:solidFill>
                <a:ea typeface="微软雅黑" panose="020B0503020204020204" charset="-122"/>
              </a:rPr>
              <a:t>、饮食不规律不健康，肠道脆弱，需日常养护</a:t>
            </a:r>
            <a:endParaRPr lang="zh-CN" altLang="en-US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en-US" altLang="zh-CN" sz="1400" b="0" u="none">
                <a:solidFill>
                  <a:srgbClr val="000000"/>
                </a:solidFill>
                <a:ea typeface="微软雅黑" panose="020B0503020204020204" charset="-122"/>
              </a:rPr>
              <a:t>4</a:t>
            </a:r>
            <a:r>
              <a:rPr lang="zh-CN" altLang="en-US" sz="1400" b="0" u="none">
                <a:solidFill>
                  <a:srgbClr val="000000"/>
                </a:solidFill>
                <a:ea typeface="微软雅黑" panose="020B0503020204020204" charset="-122"/>
              </a:rPr>
              <a:t>、嗯嗯难排人群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</a:t>
            </a:r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事项：</a:t>
            </a:r>
            <a:r>
              <a:rPr lang="en-US" sz="16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6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岁以上、</a:t>
            </a:r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服药、住院、孕妇或哺乳期请遵医嘱</a:t>
            </a:r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0" t="17145" r="24929" b="16599"/>
          <a:stretch>
            <a:fillRect/>
          </a:stretch>
        </p:blipFill>
        <p:spPr>
          <a:xfrm>
            <a:off x="680085" y="655320"/>
            <a:ext cx="1677035" cy="2401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>
          <a:xfrm>
            <a:off x="447040" y="3197860"/>
            <a:ext cx="6714490" cy="35458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49880" y="598170"/>
            <a:ext cx="4258945" cy="251523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273925" y="597535"/>
            <a:ext cx="4777105" cy="251650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393700" y="3183890"/>
            <a:ext cx="6826250" cy="35210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440"/>
              </a:lnSpc>
            </a:pPr>
            <a:r>
              <a:rPr lang="zh-CN" altLang="en-US" sz="1000" b="1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核心卖点：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5400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亿高含量专利益生菌，临床证明可帮助管理体重，轻体有型。</a:t>
            </a:r>
            <a:endParaRPr lang="zh-CN" altLang="en-US" sz="1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440"/>
              </a:lnSpc>
            </a:pPr>
            <a:r>
              <a:rPr lang="zh-CN" altLang="en-US" sz="1000" b="1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优势：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添加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大专利益生菌，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身材管理益生菌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“B420+”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体脂优化益生菌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”TWK10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协同，在管理体重的同时，让身形体脂率符合健康状态。</a:t>
            </a:r>
            <a:endParaRPr lang="zh-CN" altLang="en-US" sz="1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440"/>
              </a:lnSpc>
            </a:pPr>
            <a:r>
              <a:rPr lang="zh-CN" altLang="en-US" sz="1000" b="1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时效场景引导参考：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①节假日聚餐嗨吃之后减腹；②提前准备，夏天穿衣好看；③阳康之后不可大幅运动，帮助保持形体；④旅行重启，美美拍照</a:t>
            </a:r>
            <a:endParaRPr lang="zh-CN" altLang="en-US" sz="1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300"/>
              </a:lnSpc>
            </a:pPr>
            <a:endParaRPr lang="zh-CN" altLang="en-US" sz="1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300"/>
              </a:lnSpc>
            </a:pPr>
            <a:r>
              <a:rPr lang="zh-CN" altLang="en-US" sz="1000" b="1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卖点：</a:t>
            </a:r>
            <a:endParaRPr lang="zh-CN" altLang="en-US" sz="1000" b="1" u="sng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300"/>
              </a:lnSpc>
            </a:pPr>
            <a:r>
              <a:rPr lang="en-US" altLang="zh-CN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、主要成分：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B420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益生菌（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3000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亿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cfu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），明星专利菌株，临床证明可帮助管理体重和腰腹。</a:t>
            </a:r>
            <a:endParaRPr lang="zh-CN" altLang="en-US" sz="1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300"/>
              </a:lnSpc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</a:t>
            </a:r>
            <a:r>
              <a:rPr 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以下均为临床试验结果，结果因各人体质而异</a:t>
            </a:r>
            <a:endParaRPr 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300"/>
              </a:lnSpc>
            </a:pPr>
            <a:r>
              <a:rPr 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①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腹部消除累赘，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轻松炫腹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sz="10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腹部</a:t>
            </a:r>
            <a:r>
              <a:rPr lang="zh-CN" sz="10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脂类下降</a:t>
            </a:r>
            <a:r>
              <a:rPr lang="en-US" altLang="zh-CN" sz="10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3%</a:t>
            </a:r>
            <a:endParaRPr lang="en-US" altLang="zh-CN" sz="1000">
              <a:solidFill>
                <a:schemeClr val="accent1">
                  <a:lumMod val="50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300"/>
              </a:lnSpc>
            </a:pPr>
            <a:r>
              <a:rPr 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②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线条看得见，穿衣要自由更要好看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sz="10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腰围减小</a:t>
            </a:r>
            <a:r>
              <a:rPr lang="en-US" sz="10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2.4cm</a:t>
            </a:r>
            <a:endParaRPr 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300"/>
              </a:lnSpc>
            </a:pPr>
            <a:r>
              <a:rPr 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③告别上秤焦虑，轻体拍照更自信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sz="10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体重</a:t>
            </a:r>
            <a:r>
              <a:rPr lang="zh-CN" sz="10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下降</a:t>
            </a:r>
            <a:r>
              <a:rPr lang="en-US" altLang="zh-CN" sz="10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1.15kg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300"/>
              </a:lnSpc>
            </a:pPr>
            <a:r>
              <a:rPr 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④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减少热量摄入，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快乐嗨吃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altLang="en-US" sz="10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每日能量摄入平均下降</a:t>
            </a:r>
            <a:r>
              <a:rPr lang="en-US" altLang="zh-CN" sz="100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300KCAL</a:t>
            </a:r>
            <a:endParaRPr lang="en-US" altLang="zh-CN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300"/>
              </a:lnSpc>
            </a:pPr>
            <a:r>
              <a:rPr lang="en-US" altLang="zh-CN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、添加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TWK10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益生菌（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1350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亿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cfu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），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拥有美国双专利，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在不改变饮食或锻炼习惯下，帮助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优化健康体脂结构。</a:t>
            </a:r>
            <a:endParaRPr lang="zh-CN" altLang="en-US" sz="1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ts val="1300"/>
              </a:lnSpc>
            </a:pP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临床试验：服用TWK10，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周肌肉重量增加约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0.05kg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，脂类减少约0.4kg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300"/>
              </a:lnSpc>
            </a:pPr>
            <a:r>
              <a:rPr lang="en-US" altLang="zh-CN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肠道益生菌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植物乳杆菌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－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1050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亿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cfu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）：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平衡肠道菌群，养成健康的肠道微生态，提升肠道活力，有助健康嗯嗯，提升嗯嗯次数。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300"/>
              </a:lnSpc>
            </a:pPr>
            <a:r>
              <a:rPr lang="en-US" altLang="zh-CN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、添加</a:t>
            </a:r>
            <a:r>
              <a:rPr lang="en-US" altLang="zh-CN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0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种益生元，助肠道有益菌增殖，更大限度发挥益生菌效果</a:t>
            </a:r>
            <a:endParaRPr lang="zh-CN" altLang="en-US" sz="1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300"/>
              </a:lnSpc>
            </a:pP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低聚果糖、低聚半乳糖：抵抗胃酸、胆汁盐和消化酶的作用，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有益菌长效定植，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更持久维持肠道健康活力</a:t>
            </a:r>
            <a:endParaRPr lang="zh-CN" altLang="en-US" sz="1000" b="0" u="none">
              <a:solidFill>
                <a:srgbClr val="000000"/>
              </a:solidFill>
              <a:ea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>
          <a:xfrm>
            <a:off x="393700" y="73025"/>
            <a:ext cx="8824595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isdg 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体重管理</a:t>
            </a:r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B420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益生菌胶囊 </a:t>
            </a:r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粒（瘦身）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新品</a:t>
            </a:r>
            <a:endParaRPr lang="en-US" altLang="zh-CN" sz="2800" b="1" dirty="0">
              <a:solidFill>
                <a:srgbClr val="38B4C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5"/>
            <a:ext cx="4164739" cy="241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158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元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盒</a:t>
            </a:r>
            <a:endParaRPr lang="zh-CN" altLang="en-US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198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元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/2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盒、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267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元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/3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盒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99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元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273925" y="3183890"/>
            <a:ext cx="4722495" cy="35096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>
          <a:xfrm>
            <a:off x="7483475" y="711200"/>
            <a:ext cx="4465320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金莎代言、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366000" y="3183890"/>
            <a:ext cx="4538345" cy="34150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spAutoFit/>
          </a:bodyPr>
          <a:p>
            <a:pPr algn="l" fontAlgn="auto">
              <a:lnSpc>
                <a:spcPts val="1440"/>
              </a:lnSpc>
            </a:pPr>
            <a:r>
              <a:rPr lang="zh-CN" altLang="en-US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成分汇总：</a:t>
            </a:r>
            <a:endParaRPr lang="en-US" alt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种益生菌：①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B420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益生菌（有专利）；②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TWK10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益生菌（有双专利）；③植物乳杆菌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K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－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endParaRPr lang="en-US" altLang="zh-CN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440"/>
              </a:lnSpc>
            </a:pP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种益生元：低聚果糖、低聚半乳糖</a:t>
            </a:r>
            <a:endParaRPr lang="zh-CN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440"/>
              </a:lnSpc>
            </a:pPr>
            <a:endParaRPr 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440"/>
              </a:lnSpc>
            </a:pPr>
            <a:r>
              <a:rPr lang="zh-CN" sz="1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包装优势：</a:t>
            </a:r>
            <a:endParaRPr 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44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独立胶囊包装，避免瓶装氧化失活。市面同类产品为瓶装形式，经常打开，胶囊或颗粒易氧化发黑</a:t>
            </a:r>
            <a:endParaRPr sz="120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1440"/>
              </a:lnSpc>
            </a:pPr>
            <a:endParaRPr sz="1200" b="1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1440"/>
              </a:lnSpc>
            </a:pPr>
            <a:r>
              <a:rPr sz="12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2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sz="1200" b="0" u="none">
                <a:solidFill>
                  <a:srgbClr val="000000"/>
                </a:solidFill>
                <a:ea typeface="微软雅黑" panose="020B0503020204020204" charset="-122"/>
              </a:rPr>
              <a:t>1日1粒，温水送服</a:t>
            </a:r>
            <a:endParaRPr lang="zh-CN" sz="12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pPr fontAlgn="auto">
              <a:lnSpc>
                <a:spcPts val="1440"/>
              </a:lnSpc>
            </a:pPr>
            <a:endParaRPr lang="zh-CN" sz="12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pPr fontAlgn="auto">
              <a:lnSpc>
                <a:spcPts val="1440"/>
              </a:lnSpc>
            </a:pPr>
            <a:r>
              <a:rPr sz="12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适宜人群</a:t>
            </a:r>
            <a:r>
              <a:rPr sz="1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sz="12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ts val="1440"/>
              </a:lnSpc>
            </a:pPr>
            <a:r>
              <a:rPr lang="zh-CN" sz="1200" b="0" u="none">
                <a:solidFill>
                  <a:srgbClr val="000000"/>
                </a:solidFill>
                <a:ea typeface="微软雅黑" panose="020B0503020204020204" charset="-122"/>
              </a:rPr>
              <a:t>1、易胖、腰粗、</a:t>
            </a:r>
            <a:r>
              <a:rPr lang="en-US" altLang="zh-CN" sz="1200" b="0" u="none">
                <a:solidFill>
                  <a:srgbClr val="000000"/>
                </a:solidFill>
                <a:ea typeface="微软雅黑" panose="020B0503020204020204" charset="-122"/>
              </a:rPr>
              <a:t>BMI</a:t>
            </a:r>
            <a:r>
              <a:rPr lang="zh-CN" altLang="en-US" sz="1200" b="0" u="none">
                <a:solidFill>
                  <a:srgbClr val="000000"/>
                </a:solidFill>
                <a:ea typeface="微软雅黑" panose="020B0503020204020204" charset="-122"/>
              </a:rPr>
              <a:t>过高人群</a:t>
            </a:r>
            <a:endParaRPr lang="zh-CN" altLang="en-US" sz="12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pPr fontAlgn="auto">
              <a:lnSpc>
                <a:spcPts val="1440"/>
              </a:lnSpc>
            </a:pPr>
            <a:r>
              <a:rPr lang="en-US" altLang="zh-CN" sz="1200" b="0" u="none">
                <a:solidFill>
                  <a:srgbClr val="000000"/>
                </a:solidFill>
                <a:ea typeface="微软雅黑" panose="020B0503020204020204" charset="-122"/>
              </a:rPr>
              <a:t>2</a:t>
            </a:r>
            <a:r>
              <a:rPr lang="zh-CN" sz="1200" b="0" u="none">
                <a:solidFill>
                  <a:srgbClr val="000000"/>
                </a:solidFill>
                <a:ea typeface="微软雅黑" panose="020B0503020204020204" charset="-122"/>
              </a:rPr>
              <a:t>、希望减重、管理身材人群</a:t>
            </a:r>
            <a:endParaRPr lang="zh-CN" sz="12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pPr fontAlgn="auto">
              <a:lnSpc>
                <a:spcPts val="1440"/>
              </a:lnSpc>
            </a:pPr>
            <a:r>
              <a:rPr lang="en-US" altLang="zh-CN" sz="1200" b="0" u="none">
                <a:solidFill>
                  <a:srgbClr val="000000"/>
                </a:solidFill>
                <a:ea typeface="微软雅黑" panose="020B0503020204020204" charset="-122"/>
              </a:rPr>
              <a:t>3</a:t>
            </a:r>
            <a:r>
              <a:rPr lang="zh-CN" altLang="en-US" sz="1200" b="0" u="none">
                <a:solidFill>
                  <a:srgbClr val="000000"/>
                </a:solidFill>
                <a:ea typeface="微软雅黑" panose="020B0503020204020204" charset="-122"/>
              </a:rPr>
              <a:t>、爱吃、长期久坐不运动人群</a:t>
            </a:r>
            <a:endParaRPr lang="zh-CN" altLang="en-US" sz="12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pPr fontAlgn="auto">
              <a:lnSpc>
                <a:spcPts val="1440"/>
              </a:lnSpc>
            </a:pPr>
            <a:r>
              <a:rPr lang="en-US" altLang="zh-CN" sz="1200" b="0" u="none">
                <a:solidFill>
                  <a:srgbClr val="000000"/>
                </a:solidFill>
                <a:ea typeface="微软雅黑" panose="020B0503020204020204" charset="-122"/>
              </a:rPr>
              <a:t>4</a:t>
            </a:r>
            <a:r>
              <a:rPr lang="zh-CN" altLang="en-US" sz="1200" b="0" u="none">
                <a:solidFill>
                  <a:srgbClr val="000000"/>
                </a:solidFill>
                <a:ea typeface="微软雅黑" panose="020B0503020204020204" charset="-122"/>
              </a:rPr>
              <a:t>、</a:t>
            </a:r>
            <a:r>
              <a:rPr lang="en-US" altLang="zh-CN" sz="1200">
                <a:solidFill>
                  <a:srgbClr val="000000"/>
                </a:solidFill>
                <a:ea typeface="微软雅黑" panose="020B0503020204020204" charset="-122"/>
                <a:sym typeface="+mn-ea"/>
              </a:rPr>
              <a:t>阳康后不能大幅运动，</a:t>
            </a:r>
            <a:r>
              <a:rPr lang="zh-CN" sz="1200">
                <a:solidFill>
                  <a:srgbClr val="000000"/>
                </a:solidFill>
                <a:ea typeface="微软雅黑" panose="020B0503020204020204" charset="-122"/>
                <a:sym typeface="+mn-ea"/>
              </a:rPr>
              <a:t>身形走样、体重上升人群</a:t>
            </a:r>
            <a:endParaRPr lang="zh-CN" altLang="en-US" sz="12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pPr fontAlgn="auto">
              <a:lnSpc>
                <a:spcPts val="1440"/>
              </a:lnSpc>
            </a:pPr>
            <a:r>
              <a:rPr lang="en-US" altLang="zh-CN" sz="1200" b="0" u="none">
                <a:solidFill>
                  <a:srgbClr val="000000"/>
                </a:solidFill>
                <a:ea typeface="微软雅黑" panose="020B0503020204020204" charset="-122"/>
              </a:rPr>
              <a:t>5</a:t>
            </a:r>
            <a:r>
              <a:rPr lang="zh-CN" altLang="en-US" sz="1200" b="0" u="none">
                <a:solidFill>
                  <a:srgbClr val="000000"/>
                </a:solidFill>
                <a:ea typeface="微软雅黑" panose="020B0503020204020204" charset="-122"/>
              </a:rPr>
              <a:t>、嗯嗯难排人群</a:t>
            </a:r>
            <a:endParaRPr lang="zh-CN" sz="12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pPr fontAlgn="auto">
              <a:lnSpc>
                <a:spcPts val="1440"/>
              </a:lnSpc>
            </a:pPr>
            <a:r>
              <a:rPr lang="zh-CN" sz="12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注意</a:t>
            </a:r>
            <a:r>
              <a:rPr sz="12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事项：</a:t>
            </a:r>
            <a:r>
              <a:rPr lang="en-US" sz="12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12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岁以上、</a:t>
            </a:r>
            <a:r>
              <a:rPr sz="12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服药、住院、孕妇或哺乳期请遵医嘱</a:t>
            </a:r>
            <a:endParaRPr sz="12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90" t="17145" r="24929" b="16599"/>
          <a:stretch>
            <a:fillRect/>
          </a:stretch>
        </p:blipFill>
        <p:spPr>
          <a:xfrm>
            <a:off x="790575" y="655320"/>
            <a:ext cx="1677035" cy="2401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>
          <a:xfrm>
            <a:off x="447040" y="3260090"/>
            <a:ext cx="6731000" cy="33826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23845" y="664210"/>
            <a:ext cx="4258945" cy="251523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273925" y="597535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393700" y="3292475"/>
            <a:ext cx="6826885" cy="33597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大爱巢明星成分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双专利成分，融入草药提取成分，呵护女性周期，月月轻松舒适。</a:t>
            </a:r>
            <a:endParaRPr lang="en-US" alt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、益母草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圣洁莓双重植萃配方，养护女性爱巢，解决姨妈期情绪与生理上的困扰。</a:t>
            </a:r>
            <a:endParaRPr lang="en-US" altLang="zh-CN" sz="1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①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粒浓缩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267mg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益母草精华。益母草临床常用于姨妈不畅，产后恶露不尽等情况，有助暖宫。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②圣洁莓：具有类似多巴胺的效果，稳定</a:t>
            </a: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pms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（姨妈期间负面情绪、紧张、易怒等情况）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、美国+欧洲双专利成分：C3 COMPLEX专利姜黄素，抑制炎因子，加强爱巢保护，姨妈期情绪放松。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①调节姨妈期间血液黏度，健康循环，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减轻痛感不适，缩短痛感的时间，且反复率低。</a:t>
            </a:r>
            <a:endParaRPr lang="zh-CN" altLang="en-US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zh-CN" altLang="en-US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②改善爱巢氧化应激反应，加强爱巢保护、减轻氧化损伤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。在减轻氧化损伤方面，优于白藜芦醇和维生素Ｃ。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③减轻PMS造成的生理不适及负面情绪。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en-US" alt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、当归提取物搭配氧化镁与维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B6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，中西结合，补给营养，气色回血，舒缓憔悴感。</a:t>
            </a:r>
            <a:endParaRPr lang="zh-CN" altLang="en-US" sz="1400" b="0" u="none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TextBox 4"/>
          <p:cNvSpPr/>
          <p:nvPr/>
        </p:nvSpPr>
        <p:spPr>
          <a:xfrm>
            <a:off x="393700" y="73025"/>
            <a:ext cx="6289040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益母草女性健康胶囊 </a:t>
            </a:r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新品</a:t>
            </a:r>
            <a:endParaRPr lang="en-US" altLang="zh-CN" sz="2800" b="1" dirty="0">
              <a:solidFill>
                <a:srgbClr val="38B4C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19730" y="664210"/>
            <a:ext cx="4164739" cy="2748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瓶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198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瓶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99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瓶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中通或圆通（港澳台不发货）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273925" y="3300095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>
          <a:xfrm>
            <a:off x="7484110" y="713740"/>
            <a:ext cx="4356735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金莎、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365365" y="3401060"/>
            <a:ext cx="4475480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主要原料：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益母草提取物、 圣洁莓提取物、当归提取物、姜黄素、氧化镁、维生素B6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用法用量：1日2粒，温水送服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适宜人群：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、身体虚寒、虚弱、手脚冰凉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、姨妈不规律、疼痛不适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、熬夜加班，作息紊乱、气色差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、忙碌操劳的宝妈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不适宜人群：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孕妇、哺乳期慎用；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正在服药或就医的人士请遵医嘱。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460" y="802005"/>
            <a:ext cx="2223135" cy="22231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>
          <a:xfrm>
            <a:off x="481330" y="3161665"/>
            <a:ext cx="6731000" cy="36734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49880" y="598170"/>
            <a:ext cx="4258945" cy="251523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273925" y="597535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481330" y="3211830"/>
            <a:ext cx="6791960" cy="35699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540"/>
              </a:lnSpc>
            </a:pPr>
            <a:r>
              <a:rPr lang="zh-CN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优势卖点：</a:t>
            </a:r>
            <a:r>
              <a: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1、</a:t>
            </a:r>
            <a:r>
              <a:rPr 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产品</a:t>
            </a:r>
            <a:r>
              <a: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不止</a:t>
            </a:r>
            <a:r>
              <a:rPr 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</a:t>
            </a:r>
            <a:r>
              <a: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抗糖去黯黄，而是通过6大成分，</a:t>
            </a:r>
            <a:r>
              <a:rPr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从减阻AGEs，修护肌肤水光，补充胶原3步，从”抗”到”</a:t>
            </a:r>
            <a:r>
              <a:rPr 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养</a:t>
            </a:r>
            <a:r>
              <a:rPr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”全链路重塑健康肌肤状态</a:t>
            </a:r>
            <a:r>
              <a:rPr 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，细腻光泽</a:t>
            </a:r>
            <a:r>
              <a: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</a:t>
            </a:r>
            <a:endParaRPr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540"/>
              </a:lnSpc>
            </a:pPr>
            <a:r>
              <a: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2、</a:t>
            </a:r>
            <a:r>
              <a:rPr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添加专利成分：樱花提取物，</a:t>
            </a:r>
            <a:r>
              <a: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减少晚期AGEs，淡化色素点，缓解肌肤泛红情况</a:t>
            </a:r>
            <a:endParaRPr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540"/>
              </a:lnSpc>
            </a:pPr>
            <a:r>
              <a:rPr lang="zh-CN" altLang="en-US"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卖点：</a:t>
            </a:r>
            <a:endParaRPr lang="en-US" altLang="zh-CN" sz="1400" b="1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540"/>
              </a:lnSpc>
            </a:pP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、双重减阻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AGEs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，退黄退红，缓解焦糖脸</a:t>
            </a:r>
            <a:endParaRPr lang="zh-CN" altLang="en-US" sz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54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①添加双倍含量的山竹提取物，延缓肠道碳水化合物吸收，从而抑制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AGEs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产生。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54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实验证明，服用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100mg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山竹提取物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个月，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AGEs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强度减少近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33%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。本品每日摄入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200mg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，增强效用。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54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②添加专利成分樱花提取物，实验证明，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a.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樱花提取物处可使皮肤色素褐变得到显著抑制；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b.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服用樱花提取物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周，皮肤泛红改善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14.5%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540"/>
              </a:lnSpc>
            </a:pP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、修护屏障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肌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础，构建肌肤蓄水库，提升光泽度</a:t>
            </a:r>
            <a:endParaRPr lang="zh-CN" altLang="en-US" sz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54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①内蓄水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神经酰胺，保水因子，实验认证，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服用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含神经酰胺的补充剂3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个月，含水量增加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sym typeface="+mn-ea"/>
              </a:rPr>
              <a:t>22.8%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54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②外光泽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—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烟酰胺，抑制色素的明星成分，淡化色素点，由内提升肌肤白净度，增加肌肤光感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540"/>
              </a:lnSpc>
            </a:pP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、补充胶原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维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，赋活肌肤弹性</a:t>
            </a:r>
            <a:endParaRPr lang="zh-CN" altLang="en-US" sz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540"/>
              </a:lnSpc>
            </a:pP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采用小分子结构的胶原蛋白肽，更易吸收，缓解因肌肤糖化、胶原流失造成的</a:t>
            </a:r>
            <a:r>
              <a:rPr 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松弛、有纹显老等问题，赋活肌肤细腻饱满。</a:t>
            </a:r>
            <a:endParaRPr lang="zh-CN" sz="1200" b="0" u="none">
              <a:solidFill>
                <a:srgbClr val="FF0000"/>
              </a:solidFill>
              <a:ea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>
          <a:xfrm>
            <a:off x="393700" y="73025"/>
            <a:ext cx="6289040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退黄阻糖抗氧化丸 </a:t>
            </a:r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新品</a:t>
            </a:r>
            <a:endParaRPr lang="en-US" altLang="zh-CN" sz="2800" b="1" dirty="0">
              <a:solidFill>
                <a:srgbClr val="38B4C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5"/>
            <a:ext cx="4164739" cy="241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178/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208/2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袋、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288/3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104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273925" y="3300095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>
          <a:xfrm>
            <a:off x="7484110" y="713740"/>
            <a:ext cx="4356735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金莎、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人气女星沈梦辰、包文婧、赵露思、章若楠、朴智妍及百万网红kol林恩如、詹小猪、ritawang等倾力推荐。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373620" y="3381375"/>
            <a:ext cx="4622800" cy="323024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spAutoFit/>
          </a:bodyPr>
          <a:p>
            <a:r>
              <a:rPr sz="1400" b="1" i="0" u="none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主要成分及含量（每两粒）：</a:t>
            </a:r>
            <a:endParaRPr sz="1400" b="1" i="0" u="none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i="0" u="none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山竹提取物粉末（日本制造）、樱花提取物粉末、</a:t>
            </a:r>
            <a:r>
              <a: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胶原蛋白肽、维生素C</a:t>
            </a:r>
            <a:r>
              <a:rPr 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sz="1200" i="0" u="none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玉米胚芽提取物/HPMC、烟酸等</a:t>
            </a:r>
            <a:endParaRPr sz="1200" i="0" u="none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200" i="0" u="none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4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4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4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1日2粒，温水送服</a:t>
            </a:r>
            <a:endParaRPr lang="zh-CN" sz="1400" b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sz="1400" b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4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适宜人群</a:t>
            </a:r>
            <a:endParaRPr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、日常摄入高糖高碳水，需抗糖人群</a:t>
            </a:r>
            <a:endParaRPr lang="zh-CN" sz="1400" b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sz="1400" b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、熬夜人群，脸色黯沉、黄气重</a:t>
            </a:r>
            <a:endParaRPr lang="zh-CN" sz="1400" b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3、肌肤易泛红，屏障脆弱</a:t>
            </a:r>
            <a:endParaRPr lang="zh-CN" sz="1400" b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4、肌肤粗糙无光，有纹显老</a:t>
            </a:r>
            <a:endParaRPr lang="zh-CN" sz="1400" b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4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禁忌人群/禁忌事项：1、有食物过敏者，请确认产品成分后服用。2、服药、住院、孕妇或哺乳期请遵医嘱。如感身体不适，请暂停服用。</a:t>
            </a:r>
            <a:endParaRPr sz="14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835" y="713740"/>
            <a:ext cx="1561465" cy="22066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497205" y="3387725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49880" y="598170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273925" y="597535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497075" y="3464886"/>
            <a:ext cx="6405317" cy="324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0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明星爆款单品酵素，</a:t>
            </a:r>
            <a:r>
              <a:rPr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睡着也可以保持形体</a:t>
            </a:r>
            <a:endParaRPr sz="1400" b="0" i="0" u="none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日本研发团队专为</a:t>
            </a:r>
            <a:r>
              <a:rPr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亚洲体质研制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，配方更适合</a:t>
            </a:r>
            <a:r>
              <a:rPr sz="14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夜间服用，232种发酵果蔬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种类，营养丰富。</a:t>
            </a:r>
            <a:endParaRPr sz="14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232种天然果蔬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，采用</a:t>
            </a:r>
            <a:r>
              <a:rPr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古法翁器发酵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，有效保留果蔬有效成分，</a:t>
            </a:r>
            <a:r>
              <a:rPr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促进身体代谢与循环，改善易胖体质，帮助废物排出。</a:t>
            </a:r>
            <a:endParaRPr sz="1400" b="0" i="0" u="none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睡眠质量不好：</a:t>
            </a:r>
            <a:r>
              <a:rPr sz="1400">
                <a:solidFill>
                  <a:srgbClr val="FE4444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萱草+</a:t>
            </a:r>
            <a:r>
              <a:rPr sz="1400">
                <a:solidFill>
                  <a:srgbClr val="5B9BD5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茶氨酸+GABA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（新配方），舒缓情绪、促进身体进行深度睡眠休息，进而改善身体机能</a:t>
            </a:r>
            <a:endParaRPr sz="14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代谢：</a:t>
            </a:r>
            <a:r>
              <a:rPr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五种氨基酸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促进生长激素分泌，加速身体新陈代谢，</a:t>
            </a:r>
            <a:r>
              <a:rPr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更好的代谢身体多余脂肪和糖分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</a:t>
            </a:r>
            <a:r>
              <a:rPr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低聚糖+植物发酵粉末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双效调理</a:t>
            </a:r>
            <a:r>
              <a:rPr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肠道健康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，改善便秘。</a:t>
            </a:r>
            <a:endParaRPr sz="14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片剂颗粒，密封条袋装，易携带；睡前服用，免冲泡，更方便，适宜长期服用。</a:t>
            </a:r>
            <a:b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</a:br>
            <a:endParaRPr 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>
          <a:xfrm>
            <a:off x="393700" y="73025"/>
            <a:ext cx="6289040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夜间酵素</a:t>
            </a:r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120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altLang="zh-CN" sz="2800" b="1" dirty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800" b="1" dirty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炸姐历史爆款</a:t>
            </a:r>
            <a:endParaRPr lang="zh-CN" altLang="en-US" sz="2800" b="1" dirty="0"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5"/>
            <a:ext cx="4066232" cy="262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120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168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98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   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49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273925" y="3300095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03900" y="632460"/>
            <a:ext cx="4356771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金莎、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9" name="图片 28"/>
          <p:cNvPicPr/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93700" y="748712"/>
            <a:ext cx="2163445" cy="231838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 bwMode="auto">
          <a:xfrm>
            <a:off x="7509709" y="3387988"/>
            <a:ext cx="4250926" cy="329575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noAutofit/>
          </a:bodyPr>
          <a:lstStyle/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16周岁以上服用，每日睡前半小时2-4粒，温水送服(本品为膳食补充剂，不能替代药品)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1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</a:t>
            </a:r>
            <a:r>
              <a:rPr sz="16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晚上睡不着觉的、睡眠质量不好的、早上起来不通顺的、工作压力大的、熬夜加班的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1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</a:t>
            </a:r>
            <a:r>
              <a:rPr sz="1200" b="0" i="0" u="none" strike="noStrik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生病以及正在服药、住院的人士或儿童、</a:t>
            </a:r>
            <a:r>
              <a:rPr lang="zh-CN" sz="1200" b="0" i="0" u="none" strike="noStrike" cap="none" spc="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经期、</a:t>
            </a:r>
            <a:r>
              <a:rPr sz="1200" b="0" i="0" u="none" strike="noStrik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孕妇、哺乳期女性、易过敏体质不建议服用。</a:t>
            </a:r>
            <a:endParaRPr sz="1200" b="0" i="0" u="none" strike="noStrik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t>     </a:t>
            </a:r>
            <a:r>
              <a:rPr lang="zh-CN" sz="1200" b="0" i="0" u="none" strike="noStrike" cap="none" spc="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酵素含多种营养，有的短时间可体现出效果，但因人体体质差异吸收情况不同，不能一概而论。建议服用三个月以观后效期间多饮水效果更佳</a:t>
            </a:r>
            <a:r>
              <a:rPr sz="1200" b="0" i="0" u="none" strike="noStrik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12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>
          <a:xfrm>
            <a:off x="447040" y="3155950"/>
            <a:ext cx="6714490" cy="36366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24480" y="598170"/>
            <a:ext cx="4258945" cy="251523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273925" y="597535"/>
            <a:ext cx="4777105" cy="251650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364490" y="3011170"/>
            <a:ext cx="6880225" cy="36379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4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1740"/>
              </a:lnSpc>
            </a:pPr>
            <a:r>
              <a:rPr lang="zh-CN" sz="1400" b="0" u="none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</a:t>
            </a:r>
            <a:r>
              <a:rPr lang="zh-CN" sz="1400" b="0" u="none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通过提高蛋白含量+更贴合人体吸收+延长吸收时效，3重提升营养摄入，增强身体抵抗力。</a:t>
            </a:r>
            <a:endParaRPr lang="zh-CN" sz="1400" b="0" u="none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1740"/>
              </a:lnSpc>
            </a:pPr>
            <a:r>
              <a:rPr lang="zh-CN" sz="1400" b="0" u="none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</a:t>
            </a:r>
            <a:r>
              <a:rPr lang="zh-CN" sz="1400" b="0" u="none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73%高蛋白含量：1包高蛋白质含量=4杯100ml纯奶的蛋白质含量</a:t>
            </a:r>
            <a:endParaRPr lang="zh-CN" sz="1400" b="0" u="none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1740"/>
              </a:lnSpc>
            </a:pPr>
            <a:r>
              <a:rPr lang="zh-CN" sz="1400" b="0" u="none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②氨基酸组成接近人体理想模式，更易被吸收利用：内含18种氨基酸，包括人体必需的8种氨基酸和2种半必需氨基酸，种类齐全。</a:t>
            </a:r>
            <a:endParaRPr lang="zh-CN" sz="1400" b="0" u="none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1740"/>
              </a:lnSpc>
            </a:pPr>
            <a:r>
              <a:rPr lang="zh-CN" sz="1400" b="0" u="none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③</a:t>
            </a:r>
            <a:r>
              <a:rPr lang="zh-CN" sz="1400" b="0" u="none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更持久保持状态：采用的酵母蛋白吸收消化速率平缓，使营养得到更充分、更持久地吸收，延长提供营养能量的时效。</a:t>
            </a:r>
            <a:endParaRPr lang="zh-CN" sz="1400" b="0" u="none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1740"/>
              </a:lnSpc>
            </a:pPr>
            <a:r>
              <a:rPr lang="zh-CN" sz="1400" b="0" u="none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2、额外添加11种维矿元素，全面补充，助攻免疫</a:t>
            </a:r>
            <a:endParaRPr lang="zh-CN" sz="1400" b="0" u="none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1740"/>
              </a:lnSpc>
            </a:pPr>
            <a:r>
              <a:rPr lang="zh-CN" sz="1400" b="0" u="none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维E、维C、B族维生素等维矿营养，遇到换季降温、加班熬夜时，帮助保护体内免疫细胞不受破坏，提升身体抵抗力。</a:t>
            </a:r>
            <a:endParaRPr lang="zh-CN" sz="1400" b="0" u="none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1740"/>
              </a:lnSpc>
            </a:pPr>
            <a:r>
              <a:rPr lang="zh-CN" sz="1400" b="0" u="none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</a:t>
            </a:r>
            <a:r>
              <a:rPr lang="zh-CN" sz="1400" b="0" u="none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专利原料安全试用：采用酵母蛋白，通过发酵而来。非动植物来源，无农残和抗生素的担忧。</a:t>
            </a:r>
            <a:endParaRPr lang="zh-CN" sz="1400" b="0" u="none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1740"/>
              </a:lnSpc>
            </a:pPr>
            <a:r>
              <a:rPr lang="zh-CN" sz="1400" b="0" u="none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4、每袋热量83大卡，大约一个苹果的热量，增强抵抗力的同时，不会对身体造成负担。</a:t>
            </a:r>
            <a:endParaRPr lang="zh-CN" sz="1400" b="0" u="none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1740"/>
              </a:lnSpc>
            </a:pPr>
            <a:r>
              <a:rPr lang="zh-CN" sz="1400" b="0" u="none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5、</a:t>
            </a:r>
            <a:r>
              <a:rPr lang="zh-CN" sz="1400" b="0" u="none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解锁美味新吃法：搭配青汁、酸奶、粥冲泡麦片味道更香。</a:t>
            </a:r>
            <a:endParaRPr lang="zh-CN" sz="1400" b="0" u="none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1740"/>
              </a:lnSpc>
            </a:pPr>
            <a:endParaRPr lang="zh-CN" sz="1200" b="0" u="none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>
          <a:xfrm>
            <a:off x="393700" y="73025"/>
            <a:ext cx="7512050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助攻免疫力酵母蛋白营养粉 </a:t>
            </a:r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包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新品</a:t>
            </a:r>
            <a:endParaRPr lang="zh-CN" altLang="en-US" sz="2800" b="1" dirty="0">
              <a:solidFill>
                <a:srgbClr val="38B4C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5"/>
            <a:ext cx="4164739" cy="241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包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258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198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折扣 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3.8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折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优惠方式：拍立减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484110" y="3185160"/>
            <a:ext cx="4722495" cy="363791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>
          <a:xfrm>
            <a:off x="7484110" y="713740"/>
            <a:ext cx="4356735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金莎、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337425" y="3185160"/>
            <a:ext cx="4650740" cy="352298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spAutoFit/>
          </a:bodyPr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200" b="0" u="none">
                <a:solidFill>
                  <a:srgbClr val="000000"/>
                </a:solidFill>
                <a:ea typeface="微软雅黑" panose="020B0503020204020204" charset="-122"/>
              </a:rPr>
              <a:t>1包中加入150毫升至200毫升的水或牛奶（冷热皆可），搅拌均匀后饮用。请勿直接食用粉末</a:t>
            </a:r>
            <a:endParaRPr lang="zh-CN" sz="12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pPr fontAlgn="auto">
              <a:lnSpc>
                <a:spcPts val="1740"/>
              </a:lnSpc>
            </a:pPr>
            <a:r>
              <a:rPr 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便携小包装，满足多场景需求</a:t>
            </a:r>
            <a:endParaRPr lang="zh-CN" sz="1400" b="0" u="none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1740"/>
              </a:lnSpc>
            </a:pPr>
            <a:r>
              <a:rPr 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①运动健康饮，控制热量摄入；</a:t>
            </a:r>
            <a:endParaRPr 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ts val="1740"/>
              </a:lnSpc>
            </a:pPr>
            <a:r>
              <a:rPr 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②形体控卡餐，代早餐/晚餐，营养控卡饱腹</a:t>
            </a:r>
            <a:endParaRPr lang="zh-CN" sz="1200" b="0" u="none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1740"/>
              </a:lnSpc>
            </a:pPr>
            <a:r>
              <a:rPr 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③营养快手餐，工作忙碌/居家办公/熬夜加班/开会出差，便捷冲泡，不饿肚子</a:t>
            </a:r>
            <a:endParaRPr lang="zh-CN" sz="1200" b="0" u="none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1740"/>
              </a:lnSpc>
            </a:pPr>
            <a:r>
              <a:rPr 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④美味解馋饮，刷剧/嘴馋/下午茶时间， 代替奶茶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ts val="1680"/>
              </a:lnSpc>
            </a:pPr>
            <a:r>
              <a:rPr lang="zh-CN" sz="1200" b="0" u="none">
                <a:solidFill>
                  <a:srgbClr val="000000"/>
                </a:solidFill>
                <a:ea typeface="微软雅黑" panose="020B0503020204020204" charset="-122"/>
              </a:rPr>
              <a:t>1、运动健身人群</a:t>
            </a:r>
            <a:endParaRPr lang="zh-CN" sz="12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pPr fontAlgn="auto">
              <a:lnSpc>
                <a:spcPts val="1680"/>
              </a:lnSpc>
            </a:pPr>
            <a:r>
              <a:rPr lang="zh-CN" sz="1200" b="0" u="none">
                <a:solidFill>
                  <a:srgbClr val="000000"/>
                </a:solidFill>
                <a:ea typeface="微软雅黑" panose="020B0503020204020204" charset="-122"/>
              </a:rPr>
              <a:t>2、希望控卡控热人群：长期摄入外卖/火锅/烧烤等高碳水食物</a:t>
            </a:r>
            <a:endParaRPr lang="zh-CN" sz="12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pPr fontAlgn="auto">
              <a:lnSpc>
                <a:spcPts val="1680"/>
              </a:lnSpc>
            </a:pPr>
            <a:r>
              <a:rPr lang="zh-CN" sz="1200" b="0" u="none">
                <a:solidFill>
                  <a:srgbClr val="000000"/>
                </a:solidFill>
                <a:ea typeface="微软雅黑" panose="020B0503020204020204" charset="-122"/>
              </a:rPr>
              <a:t>3、职场人群：忙碌没时间吃饭，加班加夜宵</a:t>
            </a:r>
            <a:endParaRPr lang="zh-CN" sz="12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pPr fontAlgn="auto">
              <a:lnSpc>
                <a:spcPts val="1680"/>
              </a:lnSpc>
            </a:pPr>
            <a:r>
              <a:rPr lang="zh-CN" sz="1200" b="0" u="none">
                <a:solidFill>
                  <a:srgbClr val="000000"/>
                </a:solidFill>
                <a:ea typeface="微软雅黑" panose="020B0503020204020204" charset="-122"/>
              </a:rPr>
              <a:t>4、吃货人群：爱喝奶茶、下午茶，刷剧零食不断</a:t>
            </a:r>
            <a:endParaRPr lang="zh-CN" sz="12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sz="12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禁忌人群/禁忌事项：①黄豆粉香蕉味：香蕉、大豆过敏者，请勿饮用；②玉米浓汤味：玉米、鸡肉过敏者，请勿饮用</a:t>
            </a:r>
            <a:endParaRPr sz="12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447040" y="544830"/>
            <a:ext cx="2375535" cy="20707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507365" y="2529205"/>
            <a:ext cx="2258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玉米味            香蕉味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>
          <a:xfrm>
            <a:off x="323215" y="3084830"/>
            <a:ext cx="6785610" cy="360299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Arial" panose="020B0604020202020204" pitchFamily="34" charset="0"/>
              <a:buChar char="•"/>
            </a:pPr>
            <a:endParaRPr kumimoji="1" lang="zh-CN" altLang="en-US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49880" y="598170"/>
            <a:ext cx="4258945" cy="251523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273925" y="597535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301625" y="3044825"/>
            <a:ext cx="6828790" cy="37604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4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1680"/>
              </a:lnSpc>
            </a:pPr>
            <a:r>
              <a:rPr lang="zh-CN" sz="1200">
                <a:solidFill>
                  <a:srgbClr val="FF0000"/>
                </a:solidFill>
                <a:ea typeface="微软雅黑" panose="020B0503020204020204" charset="-122"/>
                <a:sym typeface="+mn-ea"/>
              </a:rPr>
              <a:t>1、挪威品质：高品质鱼油的象征</a:t>
            </a:r>
            <a:endParaRPr lang="zh-CN" sz="1200" b="0" u="none">
              <a:solidFill>
                <a:srgbClr val="FF0000"/>
              </a:solidFill>
              <a:ea typeface="微软雅黑" panose="020B0503020204020204" charset="-122"/>
            </a:endParaRPr>
          </a:p>
          <a:p>
            <a:pPr fontAlgn="auto">
              <a:lnSpc>
                <a:spcPts val="1680"/>
              </a:lnSpc>
            </a:pPr>
            <a:r>
              <a:rPr lang="zh-CN" sz="1200">
                <a:ea typeface="微软雅黑" panose="020B0503020204020204" charset="-122"/>
                <a:sym typeface="+mn-ea"/>
              </a:rPr>
              <a:t>挪威是世界上最早开始做高浓度鱼油的国家，拥有悠久成熟的鱼油研发提纯技术。isdg采用挪威提纯工艺及原料，留住营养，保证纯度与品质。</a:t>
            </a:r>
            <a:endParaRPr lang="zh-CN" sz="1200" b="0" u="none">
              <a:solidFill>
                <a:schemeClr val="tx1"/>
              </a:solidFill>
              <a:ea typeface="微软雅黑" panose="020B0503020204020204" charset="-122"/>
            </a:endParaRPr>
          </a:p>
          <a:p>
            <a:pPr fontAlgn="auto">
              <a:lnSpc>
                <a:spcPts val="1680"/>
              </a:lnSpc>
            </a:pPr>
            <a:r>
              <a:rPr lang="zh-CN" sz="1200">
                <a:solidFill>
                  <a:srgbClr val="FF0000"/>
                </a:solidFill>
                <a:ea typeface="微软雅黑" panose="020B0503020204020204" charset="-122"/>
                <a:sym typeface="+mn-ea"/>
              </a:rPr>
              <a:t>2、高浓度：加倍补充Omega-3，加倍呵护心脑眼</a:t>
            </a:r>
            <a:endParaRPr lang="zh-CN" sz="1200" b="0" u="none">
              <a:solidFill>
                <a:srgbClr val="FF0000"/>
              </a:solidFill>
              <a:ea typeface="微软雅黑" panose="020B0503020204020204" charset="-122"/>
            </a:endParaRPr>
          </a:p>
          <a:p>
            <a:pPr fontAlgn="auto">
              <a:lnSpc>
                <a:spcPts val="1680"/>
              </a:lnSpc>
            </a:pPr>
            <a:r>
              <a:rPr lang="zh-CN" sz="1200">
                <a:ea typeface="微软雅黑" panose="020B0503020204020204" charset="-122"/>
                <a:sym typeface="+mn-ea"/>
              </a:rPr>
              <a:t>每日摄入（2粒）Omega-3高达1100mg，（2粒普通鱼油Omega-3含量仅为600mg）</a:t>
            </a:r>
            <a:endParaRPr lang="zh-CN" sz="1200" b="0" u="none">
              <a:solidFill>
                <a:schemeClr val="tx1"/>
              </a:solidFill>
              <a:ea typeface="微软雅黑" panose="020B0503020204020204" charset="-122"/>
            </a:endParaRPr>
          </a:p>
          <a:p>
            <a:pPr fontAlgn="auto">
              <a:lnSpc>
                <a:spcPts val="1680"/>
              </a:lnSpc>
            </a:pPr>
            <a:r>
              <a:rPr lang="zh-CN" sz="1200">
                <a:solidFill>
                  <a:srgbClr val="FF0000"/>
                </a:solidFill>
                <a:ea typeface="微软雅黑" panose="020B0503020204020204" charset="-122"/>
                <a:sym typeface="+mn-ea"/>
              </a:rPr>
              <a:t>3、鱼油的主要成分Omega-3中，</a:t>
            </a:r>
            <a:r>
              <a:rPr lang="en-US" altLang="zh-CN" sz="1200">
                <a:solidFill>
                  <a:srgbClr val="FF0000"/>
                </a:solidFill>
                <a:ea typeface="微软雅黑" panose="020B0503020204020204" charset="-122"/>
                <a:sym typeface="+mn-ea"/>
              </a:rPr>
              <a:t>DHA:EPA</a:t>
            </a:r>
            <a:r>
              <a:rPr lang="zh-CN" altLang="en-US" sz="1200">
                <a:solidFill>
                  <a:srgbClr val="FF0000"/>
                </a:solidFill>
                <a:ea typeface="微软雅黑" panose="020B0503020204020204" charset="-122"/>
                <a:sym typeface="+mn-ea"/>
              </a:rPr>
              <a:t>含量比为</a:t>
            </a:r>
            <a:r>
              <a:rPr lang="en-US" altLang="zh-CN" sz="1200">
                <a:solidFill>
                  <a:srgbClr val="FF0000"/>
                </a:solidFill>
                <a:ea typeface="微软雅黑" panose="020B0503020204020204" charset="-122"/>
                <a:sym typeface="+mn-ea"/>
              </a:rPr>
              <a:t>3:2</a:t>
            </a:r>
            <a:r>
              <a:rPr lang="zh-CN" altLang="en-US" sz="1200">
                <a:solidFill>
                  <a:srgbClr val="FF0000"/>
                </a:solidFill>
                <a:ea typeface="微软雅黑" panose="020B0503020204020204" charset="-122"/>
                <a:sym typeface="+mn-ea"/>
              </a:rPr>
              <a:t>，均衡效用</a:t>
            </a:r>
            <a:endParaRPr lang="zh-CN" sz="1200" b="0" u="none">
              <a:solidFill>
                <a:srgbClr val="FF0000"/>
              </a:solidFill>
              <a:ea typeface="微软雅黑" panose="020B0503020204020204" charset="-122"/>
            </a:endParaRPr>
          </a:p>
          <a:p>
            <a:pPr fontAlgn="auto">
              <a:lnSpc>
                <a:spcPts val="1680"/>
              </a:lnSpc>
            </a:pPr>
            <a:r>
              <a:rPr lang="zh-CN" sz="1200">
                <a:solidFill>
                  <a:srgbClr val="FF0000"/>
                </a:solidFill>
                <a:ea typeface="微软雅黑" panose="020B0503020204020204" charset="-122"/>
                <a:sym typeface="+mn-ea"/>
              </a:rPr>
              <a:t>①”眼脑黄金”DHA，明眸护眼，活跃反应力；②EPA帮助血管”大扫除”,减少堆积物</a:t>
            </a:r>
            <a:endParaRPr lang="zh-CN" sz="1200" b="0" u="none">
              <a:solidFill>
                <a:srgbClr val="FF0000"/>
              </a:solidFill>
              <a:ea typeface="微软雅黑" panose="020B0503020204020204" charset="-122"/>
            </a:endParaRPr>
          </a:p>
          <a:p>
            <a:pPr fontAlgn="auto">
              <a:lnSpc>
                <a:spcPts val="1680"/>
              </a:lnSpc>
            </a:pPr>
            <a:r>
              <a:rPr lang="zh-CN" sz="1200">
                <a:ea typeface="微软雅黑" panose="020B0503020204020204" charset="-122"/>
                <a:sym typeface="+mn-ea"/>
              </a:rPr>
              <a:t>鱼油提供人体所需的不饱和脂肪酸。其人体自身无法合成，需要每天补充，给高负荷的工作状态，不适的身体状况，年龄渐长的父母加"油“。</a:t>
            </a:r>
            <a:endParaRPr lang="zh-CN" sz="1200" b="0" u="none">
              <a:solidFill>
                <a:schemeClr val="tx1"/>
              </a:solidFill>
              <a:ea typeface="微软雅黑" panose="020B0503020204020204" charset="-122"/>
            </a:endParaRPr>
          </a:p>
          <a:p>
            <a:pPr fontAlgn="auto">
              <a:lnSpc>
                <a:spcPts val="1680"/>
              </a:lnSpc>
            </a:pPr>
            <a:r>
              <a:rPr lang="zh-CN" sz="1200">
                <a:solidFill>
                  <a:srgbClr val="FF0000"/>
                </a:solidFill>
                <a:ea typeface="微软雅黑" panose="020B0503020204020204" charset="-122"/>
                <a:sym typeface="+mn-ea"/>
              </a:rPr>
              <a:t>4、纯净取材：源自全球四大渔场之一的秘鲁渔场</a:t>
            </a:r>
            <a:endParaRPr lang="zh-CN" sz="1200" b="0" u="none">
              <a:solidFill>
                <a:srgbClr val="FF0000"/>
              </a:solidFill>
              <a:ea typeface="微软雅黑" panose="020B0503020204020204" charset="-122"/>
            </a:endParaRPr>
          </a:p>
          <a:p>
            <a:pPr fontAlgn="auto">
              <a:lnSpc>
                <a:spcPts val="1680"/>
              </a:lnSpc>
            </a:pPr>
            <a:r>
              <a:rPr lang="zh-CN" sz="1200">
                <a:ea typeface="微软雅黑" panose="020B0503020204020204" charset="-122"/>
                <a:sym typeface="+mn-ea"/>
              </a:rPr>
              <a:t>选用小型鱼沙丁鱼和凤尾鱼，取材更安全</a:t>
            </a:r>
            <a:endParaRPr lang="zh-CN" sz="1200" b="0" u="none">
              <a:solidFill>
                <a:schemeClr val="tx1"/>
              </a:solidFill>
              <a:ea typeface="微软雅黑" panose="020B0503020204020204" charset="-122"/>
            </a:endParaRPr>
          </a:p>
          <a:p>
            <a:pPr fontAlgn="auto">
              <a:lnSpc>
                <a:spcPts val="1680"/>
              </a:lnSpc>
            </a:pPr>
            <a:r>
              <a:rPr lang="zh-CN" sz="1200">
                <a:solidFill>
                  <a:srgbClr val="FF0000"/>
                </a:solidFill>
                <a:ea typeface="微软雅黑" panose="020B0503020204020204" charset="-122"/>
                <a:sym typeface="+mn-ea"/>
              </a:rPr>
              <a:t>5、无腥味，易吞咽，更容易接受</a:t>
            </a:r>
            <a:endParaRPr lang="zh-CN" sz="1200" b="0" u="none">
              <a:solidFill>
                <a:srgbClr val="FF0000"/>
              </a:solidFill>
              <a:ea typeface="微软雅黑" panose="020B0503020204020204" charset="-122"/>
            </a:endParaRPr>
          </a:p>
          <a:p>
            <a:pPr fontAlgn="auto">
              <a:lnSpc>
                <a:spcPts val="1680"/>
              </a:lnSpc>
            </a:pPr>
            <a:r>
              <a:rPr lang="zh-CN" sz="1200">
                <a:ea typeface="微软雅黑" panose="020B0503020204020204" charset="-122"/>
                <a:sym typeface="+mn-ea"/>
              </a:rPr>
              <a:t>采用独特软胶囊制作工艺，吞咽无异物感</a:t>
            </a:r>
            <a:endParaRPr lang="zh-CN" sz="1200" b="0" u="none">
              <a:solidFill>
                <a:schemeClr val="tx1"/>
              </a:solidFill>
              <a:ea typeface="微软雅黑" panose="020B0503020204020204" charset="-122"/>
            </a:endParaRPr>
          </a:p>
          <a:p>
            <a:pPr fontAlgn="auto">
              <a:lnSpc>
                <a:spcPts val="1680"/>
              </a:lnSpc>
            </a:pPr>
            <a:r>
              <a:rPr lang="en-US" altLang="zh-CN" sz="1200">
                <a:solidFill>
                  <a:srgbClr val="FF0000"/>
                </a:solidFill>
                <a:ea typeface="微软雅黑" panose="020B0503020204020204" charset="-122"/>
                <a:sym typeface="+mn-ea"/>
              </a:rPr>
              <a:t>6</a:t>
            </a:r>
            <a:r>
              <a:rPr lang="zh-CN" altLang="en-US" sz="1200">
                <a:solidFill>
                  <a:srgbClr val="FF0000"/>
                </a:solidFill>
                <a:ea typeface="微软雅黑" panose="020B0503020204020204" charset="-122"/>
                <a:sym typeface="+mn-ea"/>
              </a:rPr>
              <a:t>、宠物也可食用，美毛亮毛</a:t>
            </a:r>
            <a:endParaRPr lang="zh-CN" altLang="en-US" sz="1200" b="0" u="none">
              <a:solidFill>
                <a:srgbClr val="FF0000"/>
              </a:solidFill>
              <a:ea typeface="微软雅黑" panose="020B0503020204020204" charset="-122"/>
            </a:endParaRPr>
          </a:p>
          <a:p>
            <a:pPr fontAlgn="auto">
              <a:lnSpc>
                <a:spcPts val="1680"/>
              </a:lnSpc>
            </a:pPr>
            <a:r>
              <a:rPr lang="zh-CN" altLang="en-US" sz="1200">
                <a:ea typeface="微软雅黑" panose="020B0503020204020204" charset="-122"/>
                <a:sym typeface="+mn-ea"/>
              </a:rPr>
              <a:t>将鱼油挤出混入宠物粮食用（由于宠物重量</a:t>
            </a:r>
            <a:r>
              <a:rPr lang="en-US" altLang="zh-CN" sz="1200"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200">
                <a:ea typeface="微软雅黑" panose="020B0503020204020204" charset="-122"/>
                <a:sym typeface="+mn-ea"/>
              </a:rPr>
              <a:t>年龄</a:t>
            </a:r>
            <a:r>
              <a:rPr lang="en-US" altLang="zh-CN" sz="1200">
                <a:ea typeface="微软雅黑" panose="020B0503020204020204" charset="-122"/>
                <a:sym typeface="+mn-ea"/>
              </a:rPr>
              <a:t>/</a:t>
            </a:r>
            <a:r>
              <a:rPr lang="zh-CN" altLang="en-US" sz="1200">
                <a:ea typeface="微软雅黑" panose="020B0503020204020204" charset="-122"/>
                <a:sym typeface="+mn-ea"/>
              </a:rPr>
              <a:t>品种不同，可食用量不同，建议咨询宠物医生）</a:t>
            </a:r>
            <a:endParaRPr lang="zh-CN" altLang="en-US" sz="1600" b="0" u="none">
              <a:solidFill>
                <a:schemeClr val="tx1"/>
              </a:solidFill>
              <a:ea typeface="微软雅黑" panose="020B0503020204020204" charset="-122"/>
            </a:endParaRPr>
          </a:p>
          <a:p>
            <a:endParaRPr lang="zh-CN" sz="24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>
          <a:xfrm>
            <a:off x="393700" y="73025"/>
            <a:ext cx="6289040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深海鱼油软胶囊 </a:t>
            </a:r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90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新品</a:t>
            </a:r>
            <a:endParaRPr lang="en-US" altLang="zh-CN" sz="2800" b="1" dirty="0">
              <a:solidFill>
                <a:srgbClr val="38B4C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5"/>
            <a:ext cx="4164739" cy="241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178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149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瓶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折扣 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8.4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折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273925" y="3300095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>
          <a:xfrm>
            <a:off x="7484110" y="713740"/>
            <a:ext cx="435673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金莎代言、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517765" y="3279140"/>
            <a:ext cx="4380230" cy="335343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spAutoFit/>
          </a:bodyPr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每日1次，每次2粒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1、14岁以上青少年及成人，超重、易胖人群：BMI过高，身形走样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2、爱吃人群：常吃外卖或聚餐，高油高脂高糖饮食、零食不断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3、代谢变差人群：上班久坐、加班熬夜、缺乏运动的白领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</a:t>
            </a:r>
            <a:r>
              <a:rPr sz="12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1、孕妇、哺乳期、正在服药或就医的人士在食用前应征求医生意见。</a:t>
            </a:r>
            <a:r>
              <a:rPr lang="en-US" sz="12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、①对大豆、鲭鱼、牛肉蛋类（家禽）、牛奶、荞麦、花生、小麦、青花鱼、螃蟹、虾、猪肉、桃子、西红柿、亚硫酸类、核桃、鸡肉、鱿鱼、贝类（包括牡蛎、鲍鱼、贻贝）、松子过敏人群禁止服用</a:t>
            </a:r>
            <a:endParaRPr sz="12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085" y="713740"/>
            <a:ext cx="2159635" cy="21596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>
          <a:xfrm>
            <a:off x="393700" y="3112770"/>
            <a:ext cx="6714490" cy="36855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49880" y="598170"/>
            <a:ext cx="4258945" cy="251523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273925" y="597535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385445" y="3061970"/>
            <a:ext cx="6468745" cy="36379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4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1840"/>
              </a:lnSpc>
            </a:pPr>
            <a:r>
              <a:rPr lang="zh-CN" sz="1200">
                <a:solidFill>
                  <a:srgbClr val="FF0000"/>
                </a:solidFill>
                <a:ea typeface="微软雅黑" panose="020B0503020204020204" charset="-122"/>
                <a:sym typeface="+mn-ea"/>
              </a:rPr>
              <a:t>1、1瓶多效，呵护血管，还原纯净心力，活跃脑力</a:t>
            </a:r>
            <a:endParaRPr lang="zh-CN" sz="1200">
              <a:solidFill>
                <a:srgbClr val="FF0000"/>
              </a:solidFill>
              <a:ea typeface="微软雅黑" panose="020B0503020204020204" charset="-122"/>
              <a:sym typeface="+mn-ea"/>
            </a:endParaRPr>
          </a:p>
          <a:p>
            <a:pPr fontAlgn="auto">
              <a:lnSpc>
                <a:spcPts val="1840"/>
              </a:lnSpc>
            </a:pPr>
            <a:r>
              <a:rPr lang="zh-CN" sz="120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海洋磷脂和Omega-3（DHA和EPA）不饱和脂肪酸是国际权威认可的心脑血管健康营养素。本品中的EPA:DHA≈2:1科学均衡配比，另外富含胆碱、虾青素，全面补充营养，协同增效，对呵护血管、心力、能量、脑力全方位健康。特别是高压职场人及中老年父母的健康养护常备品。</a:t>
            </a:r>
            <a:endParaRPr lang="zh-CN" sz="120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  <a:p>
            <a:pPr fontAlgn="auto">
              <a:lnSpc>
                <a:spcPts val="1840"/>
              </a:lnSpc>
            </a:pPr>
            <a:r>
              <a:rPr lang="zh-CN" sz="120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（①”眼脑黄金”DHA，明眸护眼，活跃反应力；②EPA帮助血管”大扫除”,减少堆积物；③胆碱提高脑细胞的活性化程度，活跃脑力；④虾青素清除自由基）</a:t>
            </a:r>
            <a:endParaRPr lang="zh-CN" sz="120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  <a:p>
            <a:pPr fontAlgn="auto">
              <a:lnSpc>
                <a:spcPts val="1840"/>
              </a:lnSpc>
            </a:pPr>
            <a:r>
              <a:rPr lang="zh-CN" sz="1200">
                <a:solidFill>
                  <a:srgbClr val="FF0000"/>
                </a:solidFill>
                <a:ea typeface="微软雅黑" panose="020B0503020204020204" charset="-122"/>
                <a:sym typeface="+mn-ea"/>
              </a:rPr>
              <a:t>2、市场竞争优势：三大实验，从成分、含量、作用时长3方面呈现高品质及高效用</a:t>
            </a:r>
            <a:endParaRPr lang="zh-CN" sz="1200">
              <a:solidFill>
                <a:srgbClr val="FF0000"/>
              </a:solidFill>
              <a:ea typeface="微软雅黑" panose="020B0503020204020204" charset="-122"/>
              <a:sym typeface="+mn-ea"/>
            </a:endParaRPr>
          </a:p>
          <a:p>
            <a:pPr fontAlgn="auto">
              <a:lnSpc>
                <a:spcPts val="1840"/>
              </a:lnSpc>
            </a:pPr>
            <a:r>
              <a:rPr lang="zh-CN" sz="1200">
                <a:solidFill>
                  <a:srgbClr val="FF0000"/>
                </a:solidFill>
                <a:ea typeface="微软雅黑" panose="020B0503020204020204" charset="-122"/>
                <a:sym typeface="+mn-ea"/>
              </a:rPr>
              <a:t>①碾压级高含量：61%磷脂，高于市面同类产品的30%~50%。</a:t>
            </a:r>
            <a:r>
              <a:rPr lang="zh-CN" sz="120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实验证明：磷脂含量仅为40%-56%时，磷虾油呈稀有流动状，而isdg磷脂含量高达61%，呈高浓凝聚状。</a:t>
            </a:r>
            <a:endParaRPr lang="zh-CN" sz="1200">
              <a:solidFill>
                <a:srgbClr val="FF0000"/>
              </a:solidFill>
              <a:ea typeface="微软雅黑" panose="020B0503020204020204" charset="-122"/>
              <a:sym typeface="+mn-ea"/>
            </a:endParaRPr>
          </a:p>
          <a:p>
            <a:pPr fontAlgn="auto">
              <a:lnSpc>
                <a:spcPts val="1840"/>
              </a:lnSpc>
            </a:pPr>
            <a:r>
              <a:rPr lang="zh-CN" sz="1200">
                <a:solidFill>
                  <a:srgbClr val="FF0000"/>
                </a:solidFill>
                <a:ea typeface="微软雅黑" panose="020B0503020204020204" charset="-122"/>
                <a:sym typeface="+mn-ea"/>
              </a:rPr>
              <a:t>②源自南极的高纯净度：</a:t>
            </a:r>
            <a:r>
              <a:rPr lang="zh-CN" sz="120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取材南极深海海域磷虾，清澈纯净无沉淀（普通磷虾油有悬浮沉淀）</a:t>
            </a:r>
            <a:endParaRPr lang="zh-CN" sz="1200">
              <a:solidFill>
                <a:srgbClr val="FF0000"/>
              </a:solidFill>
              <a:ea typeface="微软雅黑" panose="020B0503020204020204" charset="-122"/>
              <a:sym typeface="+mn-ea"/>
            </a:endParaRPr>
          </a:p>
          <a:p>
            <a:pPr fontAlgn="auto">
              <a:lnSpc>
                <a:spcPts val="1840"/>
              </a:lnSpc>
            </a:pPr>
            <a:r>
              <a:rPr lang="zh-CN" sz="1200">
                <a:solidFill>
                  <a:srgbClr val="FF0000"/>
                </a:solidFill>
                <a:ea typeface="微软雅黑" panose="020B0503020204020204" charset="-122"/>
                <a:sym typeface="+mn-ea"/>
              </a:rPr>
              <a:t>③更长时间帮助溶解油脂：</a:t>
            </a:r>
            <a:r>
              <a:rPr lang="zh-CN" sz="120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经过磷虾油的水油溶解实验对比，证明普通含量的磷虾油只能短时间起到溶解油脂的作用。</a:t>
            </a:r>
            <a:r>
              <a:rPr lang="zh-CN" sz="1200">
                <a:solidFill>
                  <a:srgbClr val="FF0000"/>
                </a:solidFill>
                <a:ea typeface="微软雅黑" panose="020B0503020204020204" charset="-122"/>
                <a:sym typeface="+mn-ea"/>
              </a:rPr>
              <a:t>而isdg磷虾油可以一直持续溶解</a:t>
            </a:r>
            <a:r>
              <a:rPr lang="zh-CN" sz="120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，提升效用</a:t>
            </a:r>
            <a:endParaRPr lang="zh-CN" sz="1200">
              <a:solidFill>
                <a:srgbClr val="FF0000"/>
              </a:solidFill>
              <a:ea typeface="微软雅黑" panose="020B0503020204020204" charset="-122"/>
              <a:sym typeface="+mn-ea"/>
            </a:endParaRPr>
          </a:p>
          <a:p>
            <a:pPr fontAlgn="auto">
              <a:lnSpc>
                <a:spcPts val="1840"/>
              </a:lnSpc>
            </a:pPr>
            <a:r>
              <a:rPr lang="zh-CN" sz="1200">
                <a:solidFill>
                  <a:srgbClr val="FF0000"/>
                </a:solidFill>
                <a:ea typeface="微软雅黑" panose="020B0503020204020204" charset="-122"/>
                <a:sym typeface="+mn-ea"/>
              </a:rPr>
              <a:t>3、提高吸收率，更充分利用：</a:t>
            </a:r>
            <a:r>
              <a:rPr lang="zh-CN" sz="1200">
                <a:solidFill>
                  <a:schemeClr val="tx1"/>
                </a:solidFill>
                <a:ea typeface="微软雅黑" panose="020B0503020204020204" charset="-122"/>
                <a:sym typeface="+mn-ea"/>
              </a:rPr>
              <a:t>在胃部分解血液吸收，比肠道分解吸收率更高</a:t>
            </a:r>
            <a:endParaRPr lang="zh-CN" sz="1200">
              <a:solidFill>
                <a:schemeClr val="tx1"/>
              </a:solidFill>
              <a:ea typeface="微软雅黑" panose="020B0503020204020204" charset="-122"/>
              <a:sym typeface="+mn-ea"/>
            </a:endParaRPr>
          </a:p>
        </p:txBody>
      </p:sp>
      <p:sp>
        <p:nvSpPr>
          <p:cNvPr id="14" name="TextBox 4"/>
          <p:cNvSpPr/>
          <p:nvPr/>
        </p:nvSpPr>
        <p:spPr>
          <a:xfrm>
            <a:off x="393700" y="73025"/>
            <a:ext cx="6289040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南极磷虾油</a:t>
            </a:r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新品</a:t>
            </a:r>
            <a:endParaRPr lang="en-US" altLang="zh-CN" sz="2800" b="1" dirty="0">
              <a:solidFill>
                <a:srgbClr val="38B4C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5"/>
            <a:ext cx="4164739" cy="241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瓶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298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396/2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瓶、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569/3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瓶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折扣 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7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折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273925" y="3300095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>
          <a:xfrm>
            <a:off x="7484110" y="713740"/>
            <a:ext cx="435673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金莎代言、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517765" y="3279140"/>
            <a:ext cx="4478655" cy="353822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spAutoFit/>
          </a:bodyPr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每日1次，每次2粒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1、14岁以上青少年及成人，力不从心人群：经常熬夜、加班忙碌压力大，心力不足，常感不适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2、中老年父母：年龄增大，指标波动、反应迟钝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3、体内杂质堵塞人群：依赖外卖、喜食油腻，血管油脂垃圾堵塞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4、日常注重健康养护人群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禁忌人群/禁忌事项：孕妇、哺乳期、正在服药或就医的人士在食用前应征求医生意见。</a:t>
            </a:r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3" name="图片 102"/>
          <p:cNvPicPr/>
          <p:nvPr/>
        </p:nvPicPr>
        <p:blipFill>
          <a:blip r:embed="rId1"/>
          <a:stretch>
            <a:fillRect/>
          </a:stretch>
        </p:blipFill>
        <p:spPr>
          <a:xfrm>
            <a:off x="468630" y="713740"/>
            <a:ext cx="2385695" cy="22980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403129" y="3261041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49880" y="598169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7273925" y="597534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531495" y="3341110"/>
            <a:ext cx="6405677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sz="24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i="0" u="none" strike="noStrike" cap="none" spc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1、5大核心成分，复配2大专向效能，2步提升男士安全感和幸福值</a:t>
            </a:r>
            <a:endParaRPr lang="zh-CN" sz="1600" b="0" i="0" u="none" strike="noStrike" cap="none" spc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i="0" u="none" strike="noStrike" cap="none" spc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①养护男士“生命腺”，健康无”炎”</a:t>
            </a:r>
            <a:endParaRPr lang="zh-CN" sz="1600" b="0" i="0" u="none" strike="noStrike" cap="none" spc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i="0" u="none" strike="noStrike" cap="none" spc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2种植物成分——番茄红素（1日补充20mg）和锯棕榈，解决男炎之隐，保护和维持男性自尊与健康。</a:t>
            </a:r>
            <a:endParaRPr lang="zh-CN" sz="1600" b="0" i="0" u="none" strike="noStrike" cap="none" spc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i="0" u="none" strike="noStrike" cap="none" spc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②活力”小蝌蚪”，由内养精蓄锐，做”精”英男士</a:t>
            </a:r>
            <a:endParaRPr lang="zh-CN" sz="1600" b="0" i="0" u="none" strike="noStrike" cap="none" spc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i="0" u="none" strike="noStrike" cap="none" spc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男性健康必需的3大营养素——锌、硒和维生素D，补充”小蝌蚪“的成长营养，由内绪足精力。</a:t>
            </a:r>
            <a:endParaRPr lang="zh-CN" sz="1600" b="0" i="0" u="none" strike="noStrike" cap="none" spc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i="0" u="none" strike="noStrike" cap="none" spc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3、日常提升自身防御力，加强体格、体质</a:t>
            </a:r>
            <a:endParaRPr lang="zh-CN" sz="1600" b="0" i="0" u="none" strike="noStrike" cap="none" spc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i="0" u="none" strike="noStrike" cap="none" spc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4、市场稀缺元素HPMC，提升营养素的实际吸收利用率和效用时长</a:t>
            </a:r>
            <a:endParaRPr lang="zh-CN" sz="1600" b="0" i="0" u="none" strike="noStrike" cap="none" spc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i="0" u="none" strike="noStrike" cap="none" spc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采用自然纤维素HPMC，帮助缓释片剂内部有效成分，使营养成分平稳长效释放，提高吸收转化利用率</a:t>
            </a:r>
            <a:endParaRPr lang="zh-CN" sz="1600" b="0" i="0" u="none" strike="noStrike" cap="none" spc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393700" y="73024"/>
            <a:ext cx="6289220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sz="2800" b="1" i="0" u="none" strike="noStrike" cap="none" spc="0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iSDG持续型番茄红素</a:t>
            </a:r>
            <a:r>
              <a:rPr lang="en-US" altLang="zh-CN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 sz="28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新品</a:t>
            </a:r>
            <a:endParaRPr lang="zh-CN" sz="2800" b="1" i="0" u="none" strike="noStrike" cap="none" spc="0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4"/>
            <a:ext cx="4051080" cy="241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alt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0粒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瓶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alt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238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瓶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alt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416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瓶、</a:t>
            </a:r>
            <a:r>
              <a:rPr lang="en-US" alt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599</a:t>
            </a:r>
            <a:r>
              <a:rPr lang="zh-CN" alt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alt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/3</a:t>
            </a:r>
            <a:r>
              <a:rPr lang="zh-CN" alt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瓶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折扣：87折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273925" y="3300094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643275"/>
            <a:ext cx="4356807" cy="2377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金莎代言、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459412" y="3399489"/>
            <a:ext cx="4309326" cy="331516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noAutofit/>
          </a:bodyPr>
          <a:lstStyle/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1日2粒，常温水或温水送服</a:t>
            </a:r>
            <a:r>
              <a:rPr lang="zh-CN" sz="1200" b="0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。(本品为膳食补充剂，不能替代药品)</a:t>
            </a:r>
            <a:endParaRPr lang="zh-CN" sz="1200" b="0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1、备孕男性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2、职场男性：生活习惯差，压力大，长期酗酒、抽烟、熬夜等，影响男性功能健康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3、中老年男士：体质、体力、精力下降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4、日常注重健康人士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禁忌人群/注意事项：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1、有食物过敏者，请确认产品成分后服用，如感身体不适，请暂停服用；　   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2、请将本品放于婴幼儿接触不到的地方；　   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3、服药、住院等请在医生的指导下服用。</a:t>
            </a:r>
            <a:endParaRPr sz="12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" name="図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8065" y="736600"/>
            <a:ext cx="1314450" cy="228346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393700" y="3300093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49880" y="598168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7273925" y="597533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509705" y="3354785"/>
            <a:ext cx="6505692" cy="33825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4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1）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每天2粒解决6大皮肤问题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：肤色不够白皙、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色斑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、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毒素堆积、皮肤粗糙、水油不平衡、皮肤老化无弹性</a:t>
            </a:r>
            <a:endParaRPr sz="1400"/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2）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八大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天然成分，多效呵护美肌，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纯天然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无添加，不含添加剂，防腐剂等</a:t>
            </a:r>
            <a:endParaRPr sz="1400"/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3）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鱼胶原蛋白肽：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补水润肤，增加皮肤紧实度，恢复皮肤弹性和紧绷状态，有效预防和改善皮肤细纹。</a:t>
            </a:r>
            <a:endParaRPr sz="1400"/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4）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维生素C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：vc能够细腻毛孔，促进胶原蛋白进一步合成，从而使皮肤保持年轻稳定的状态。并且vc能够抑制络氨酸生成，减少黑色素堆积，配合其较强的抗自由基能力，可阻止脂肪氧化，从而延缓和减少色斑形成，起到美白肌肤的功效。</a:t>
            </a:r>
            <a:endParaRPr sz="1400"/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5）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薏仁精华+珍珠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：两种天然美白成分，双效合一，实现肌肤白皙透亮。薏仁精华富含B族维生素，能够改善油脂分泌，改善水油平衡；水溶性珍珠粉吸收能力是普通珍珠粉的3-5倍，功效大大增加，美白之外还能帮助排出皮肤内的毒素。</a:t>
            </a:r>
            <a:endParaRPr sz="1400"/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6）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匙羹藤、哈密瓜、薏仁、红橘迷迭香叶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四种天然植物成分，具有强力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抗自由基性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，帮助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清除自由基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，抵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抗紫外线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，减少黑色素合成之外还能起到防晒作用，进一步实现肌肤透白目标。</a:t>
            </a:r>
            <a:endParaRPr 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393700" y="73023"/>
            <a:ext cx="6289148" cy="560805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雪白粒 </a:t>
            </a:r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endParaRPr lang="en-US" sz="2800" b="1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3"/>
            <a:ext cx="4022683" cy="262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278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228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  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114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273925" y="3300093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713738"/>
            <a:ext cx="4356843" cy="260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金莎代言、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685190" y="3429000"/>
            <a:ext cx="4068374" cy="290995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noAutofit/>
          </a:bodyPr>
          <a:lstStyle/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16周岁以上，早晚饭后半小时各一粒，温水送服</a:t>
            </a:r>
            <a:r>
              <a:rPr sz="1600" b="0" u="none"/>
              <a:t> 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1.天生黑皮黄皮    2.电子产品常用者  3.日常抵抗紫外线     4.外出旅行必备  5.想要均匀美白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</a:t>
            </a:r>
            <a:r>
              <a:rPr lang="zh-CN" sz="1600" b="0" u="none">
                <a:solidFill>
                  <a:srgbClr val="7030A0"/>
                </a:solidFill>
                <a:ea typeface="微软雅黑" panose="020B0503020204020204" charset="-122"/>
              </a:rPr>
              <a:t>生病人群、经期、孕妇、哺乳期女性、过敏体质者暂停服用。正在服药的人群应在医师指导下服用。</a:t>
            </a:r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6" name="图片 15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509705" y="809244"/>
            <a:ext cx="2197351" cy="219735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393700" y="3300093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49880" y="598168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7273925" y="597533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579076" y="3577204"/>
            <a:ext cx="6320344" cy="309530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4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1.来自深海与大陆的珠联壁合之作，</a:t>
            </a:r>
            <a:r>
              <a:rPr lang="zh-CN" sz="1800" b="0" u="none">
                <a:solidFill>
                  <a:srgbClr val="FF0000"/>
                </a:solidFill>
                <a:ea typeface="微软雅黑" panose="020B0503020204020204" charset="-122"/>
              </a:rPr>
              <a:t>深海雪鳗鱼和日本樱花精粹，</a:t>
            </a:r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24小时全天守护，长效持久，</a:t>
            </a:r>
            <a:r>
              <a:rPr lang="zh-CN" sz="1800" b="0" u="none">
                <a:solidFill>
                  <a:srgbClr val="FF0000"/>
                </a:solidFill>
                <a:ea typeface="微软雅黑" panose="020B0503020204020204" charset="-122"/>
              </a:rPr>
              <a:t>30日让你的年龄成为秘密</a:t>
            </a:r>
            <a:endParaRPr lang="zh-CN" sz="1800" b="0" u="none">
              <a:solidFill>
                <a:srgbClr val="FF0000"/>
              </a:solidFill>
              <a:ea typeface="微软雅黑" panose="020B0503020204020204" charset="-122"/>
            </a:endParaRPr>
          </a:p>
          <a:p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2.3大成分，一站式守护，唤醒肌肤光华，</a:t>
            </a:r>
            <a:r>
              <a:rPr lang="en-US" sz="1800" b="0" u="none">
                <a:solidFill>
                  <a:srgbClr val="000000"/>
                </a:solidFill>
                <a:latin typeface="微软雅黑" panose="020B0503020204020204" charset="-122"/>
              </a:rPr>
              <a:t>  </a:t>
            </a:r>
            <a:endParaRPr lang="en-US" sz="1800" b="0" u="none">
              <a:solidFill>
                <a:srgbClr val="000000"/>
              </a:solidFill>
              <a:latin typeface="微软雅黑" panose="020B0503020204020204" charset="-122"/>
            </a:endParaRPr>
          </a:p>
          <a:p>
            <a:r>
              <a:rPr lang="en-US" sz="1800" b="0" u="none">
                <a:solidFill>
                  <a:srgbClr val="000000"/>
                </a:solidFill>
                <a:latin typeface="微软雅黑" panose="020B0503020204020204" charset="-122"/>
              </a:rPr>
              <a:t>a.</a:t>
            </a:r>
            <a:r>
              <a:rPr lang="zh-CN" sz="1800" b="0" u="none">
                <a:solidFill>
                  <a:srgbClr val="FF0000"/>
                </a:solidFill>
                <a:ea typeface="微软雅黑" panose="020B0503020204020204" charset="-122"/>
              </a:rPr>
              <a:t>深海鳕鱼皮</a:t>
            </a:r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：高精纯胶原蛋白，小分子胶原蛋白更易吸收</a:t>
            </a:r>
            <a:r>
              <a:rPr lang="en-US" sz="1800" b="0" u="none">
                <a:solidFill>
                  <a:srgbClr val="000000"/>
                </a:solidFill>
                <a:latin typeface="微软雅黑" panose="020B0503020204020204" charset="-122"/>
              </a:rPr>
              <a:t>   b.</a:t>
            </a:r>
            <a:r>
              <a:rPr lang="zh-CN" sz="1800" b="0" u="none">
                <a:solidFill>
                  <a:srgbClr val="FF0000"/>
                </a:solidFill>
                <a:ea typeface="微软雅黑" panose="020B0503020204020204" charset="-122"/>
              </a:rPr>
              <a:t>樱花提取精粹</a:t>
            </a:r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：清除有害自由基，提升皮肤抗自由基能力</a:t>
            </a:r>
            <a:r>
              <a:rPr lang="en-US" sz="1800" b="0" u="none">
                <a:solidFill>
                  <a:srgbClr val="000000"/>
                </a:solidFill>
                <a:latin typeface="微软雅黑" panose="020B0503020204020204" charset="-122"/>
              </a:rPr>
              <a:t>   c.</a:t>
            </a:r>
            <a:r>
              <a:rPr lang="zh-CN" sz="1800" b="0" u="none">
                <a:solidFill>
                  <a:srgbClr val="FF0000"/>
                </a:solidFill>
                <a:ea typeface="微软雅黑" panose="020B0503020204020204" charset="-122"/>
              </a:rPr>
              <a:t>维生素C</a:t>
            </a:r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:促进胶原蛋白的合成，降低外界刺激对皮肤纤维降解</a:t>
            </a:r>
            <a:endParaRPr lang="zh-CN" sz="18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393700" y="73023"/>
            <a:ext cx="6289148" cy="560805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胶原蛋白 </a:t>
            </a:r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300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粒 </a:t>
            </a:r>
            <a:endParaRPr lang="en-US" sz="2800" b="1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3"/>
            <a:ext cx="4136414" cy="262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300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158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148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 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74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273925" y="3300093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713738"/>
            <a:ext cx="4356843" cy="260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金莎代言、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441696" y="3431310"/>
            <a:ext cx="4550277" cy="324357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noAutofit/>
          </a:bodyPr>
          <a:lstStyle/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16周岁以上使用。早餐后服用3粒，午餐后服用4粒，晚餐后服用3粒，温水送服（每天10粒）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长期使用电子产品的上班族 、皮肤松弛、饮食习惯不规律导致皮肤状态不好的 、25岁之后的女性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</a:t>
            </a:r>
            <a:r>
              <a:rPr lang="zh-CN" sz="1600" b="0" u="none">
                <a:solidFill>
                  <a:srgbClr val="7030A0"/>
                </a:solidFill>
                <a:ea typeface="微软雅黑" panose="020B0503020204020204" charset="-122"/>
              </a:rPr>
              <a:t>禁忌人群/禁忌事项：经期、孕妇、哺乳期女性、过敏体质者暂停服用。正在服药的人群应在医师指导下服用。</a:t>
            </a:r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upload_77149957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389229" y="713585"/>
            <a:ext cx="2428050" cy="241878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393700" y="3300093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49880" y="598168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7273925" y="597533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480060" y="3289935"/>
            <a:ext cx="6515735" cy="3353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0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sz="120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时效卖点：愈后时期，体力下降，容易喘，容易闷，容易累。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心脏的发动机”辅酶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Q10+”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解疲乏明星成分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咪唑二肽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+“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能量加油机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柠檬酸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+”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全面营养补充剂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B族维生素，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大成分协同，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步增效，供能心肌，保持心活力，减轻乏力感，不喘不累，恢复能量。</a:t>
            </a:r>
            <a:endParaRPr lang="zh-CN" altLang="en-US" sz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辅酶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Q10: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加强心脏动力，养护心脏</a:t>
            </a:r>
            <a:endParaRPr lang="zh-CN" altLang="en-US" sz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zh-CN" sz="12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随着年龄的增大，</a:t>
            </a:r>
            <a:r>
              <a:rPr lang="zh-CN" sz="1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Q10会逐步减少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。辅酶</a:t>
            </a:r>
            <a:r>
              <a:rPr lang="en-US" altLang="zh-CN" sz="1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Q10</a:t>
            </a:r>
            <a:r>
              <a:rPr lang="zh-CN" altLang="en-US" sz="1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帮助</a:t>
            </a:r>
            <a:r>
              <a:rPr lang="zh-CN" sz="120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激活心肌细胞呼吸，为心肌细胞提供充足的氧气和能量，使心脏细胞保持良好健康状态。</a:t>
            </a:r>
            <a:endParaRPr lang="zh-CN" sz="12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zh-CN" altLang="en-US" sz="12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是加班熬夜的白领、机能退化的中老年父母等心脏高负荷人群的常备好物。</a:t>
            </a:r>
            <a:r>
              <a:rPr lang="zh-CN" altLang="en-US" sz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而在愈后</a:t>
            </a:r>
            <a:r>
              <a:rPr lang="zh-CN" sz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特殊时期，更要从心源注重养护，不喘不累不闷。</a:t>
            </a:r>
            <a:endParaRPr lang="zh-CN" sz="120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咪唑二肽：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抑制易产生疲劳的活性氧，减轻乏力感</a:t>
            </a:r>
            <a:endParaRPr lang="zh-CN" altLang="en-US" sz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2个以上氨基酸结合产生的肽，具有帮助分解肌肉中疲乏物质乳酸的功能。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、柠檬酸：</a:t>
            </a:r>
            <a:r>
              <a:rPr 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增强代谢，使身体产生更多能量，恢复活力</a:t>
            </a:r>
            <a:endParaRPr lang="zh-CN" sz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通过从外部摄取柠檬酸，柠檬酸循环被激活并且代谢得到改善，因此高效的产生能量、修复疲惫感和肌肉痛感。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、B族维生素：相互协同，对于防御力、精神状态、能量、口腔、肠道、代谢都有积极作用。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特别是针对青少年挑食、白领忙碌饮食混乱、加班疲惫、老人体弱等情况，在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放开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环境下，得到充分的营养补充与能量供给。</a:t>
            </a:r>
            <a:endParaRPr 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393700" y="73023"/>
            <a:ext cx="6289148" cy="560805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辅酶</a:t>
            </a:r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Q10 60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endParaRPr lang="en-US" sz="2800" b="1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3"/>
            <a:ext cx="4136414" cy="262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168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64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301230" y="3583305"/>
            <a:ext cx="4722495" cy="312166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713738"/>
            <a:ext cx="4356843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301397" y="3373664"/>
            <a:ext cx="4494673" cy="354013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noAutofit/>
          </a:bodyPr>
          <a:lstStyle/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16周岁以上使用。每日3粒，建议早餐后服用最佳。温水送服。(本品为膳食补充剂，不能替代药品)</a:t>
            </a:r>
            <a:r>
              <a:rPr sz="1400" b="0" u="none"/>
              <a:t> </a:t>
            </a:r>
            <a:endParaRPr sz="1400" b="0" u="none"/>
          </a:p>
          <a:p>
            <a:endParaRPr sz="14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愈后期间，体力下降，容易喘、闷、累人群</a:t>
            </a:r>
            <a:endParaRPr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 b="0" u="none">
                <a:solidFill>
                  <a:srgbClr val="000000"/>
                </a:solidFill>
                <a:ea typeface="微软雅黑" panose="020B0503020204020204" charset="-122"/>
              </a:rPr>
              <a:t>2</a:t>
            </a:r>
            <a:r>
              <a:rPr lang="zh-CN" altLang="en-US" sz="1400" b="0" u="none">
                <a:solidFill>
                  <a:srgbClr val="000000"/>
                </a:solidFill>
                <a:ea typeface="微软雅黑" panose="020B0503020204020204" charset="-122"/>
              </a:rPr>
              <a:t>、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现代白领：熬夜加班，心力交猝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en-US" altLang="zh-CN" sz="1400" b="0" u="none">
                <a:solidFill>
                  <a:srgbClr val="000000"/>
                </a:solidFill>
                <a:ea typeface="微软雅黑" panose="020B0503020204020204" charset="-122"/>
              </a:rPr>
              <a:t>3</a:t>
            </a:r>
            <a:r>
              <a:rPr lang="zh-CN" altLang="en-US" sz="1400" b="0" u="none">
                <a:solidFill>
                  <a:srgbClr val="000000"/>
                </a:solidFill>
                <a:ea typeface="微软雅黑" panose="020B0503020204020204" charset="-122"/>
              </a:rPr>
              <a:t>、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中老年人：年纪增加，精力不足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en-US" altLang="zh-CN" sz="1400" b="0" u="none">
                <a:solidFill>
                  <a:srgbClr val="000000"/>
                </a:solidFill>
                <a:ea typeface="微软雅黑" panose="020B0503020204020204" charset="-122"/>
              </a:rPr>
              <a:t>4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、运动人士：能量消耗，透支心脏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4、体弱人群：抵抗力差，时常疲惫</a:t>
            </a:r>
            <a:endParaRPr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4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4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</a:t>
            </a:r>
            <a:r>
              <a:rPr lang="zh-CN" sz="1400" b="0" u="none">
                <a:solidFill>
                  <a:srgbClr val="7030A0"/>
                </a:solidFill>
                <a:ea typeface="微软雅黑" panose="020B0503020204020204" charset="-122"/>
              </a:rPr>
              <a:t>经期、孕妇、哺乳期女性、过敏体质者暂停服用。正在服药的人群应在医师指导下服用。</a:t>
            </a:r>
            <a:endParaRPr sz="14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upload_44166056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319913" y="713585"/>
            <a:ext cx="2529991" cy="2529991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393700" y="3108960"/>
            <a:ext cx="6714490" cy="366268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49880" y="598170"/>
            <a:ext cx="4258945" cy="245300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7273925" y="597534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438150" y="3108960"/>
            <a:ext cx="6625590" cy="3715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740"/>
              </a:lnSpc>
            </a:pPr>
            <a:r>
              <a:rPr lang="zh-CN" altLang="en-US" sz="1200" b="1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核心卖点：</a:t>
            </a:r>
            <a:r>
              <a:rPr lang="zh-CN" altLang="en-US" sz="120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补充</a:t>
            </a:r>
            <a:r>
              <a:rPr lang="en-US" altLang="zh-CN" sz="120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sz="120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种足量的</a:t>
            </a:r>
            <a:r>
              <a:rPr lang="en-US" sz="120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r>
              <a:rPr lang="zh-CN" altLang="en-US" sz="120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族维生素</a:t>
            </a:r>
            <a:r>
              <a:rPr lang="en-US" altLang="zh-CN" sz="120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+1</a:t>
            </a:r>
            <a:r>
              <a:rPr lang="zh-CN" altLang="en-US" sz="120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整日持续吸收作用，在特殊时期，均衡人体所需营养，相互协同，维持</a:t>
            </a:r>
            <a:r>
              <a:rPr lang="en-US" altLang="zh-CN" sz="120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24</a:t>
            </a:r>
            <a:r>
              <a:rPr lang="zh-CN" altLang="en-US" sz="120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小时身体防御力，增强体质，提升能量状态。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特别是针对青少年挑食、白领忙碌饮食混乱、加班疲惫、老人体弱等情况，在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放开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环境下，得到充分的营养补充与能量供给。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740"/>
              </a:lnSpc>
            </a:pPr>
            <a:r>
              <a:rPr lang="zh-CN" altLang="en-US" sz="1200" u="sng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注意点：</a:t>
            </a:r>
            <a:r>
              <a:rPr lang="zh-CN" sz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特殊时期，大部分消费者服用</a:t>
            </a:r>
            <a:r>
              <a:rPr lang="zh-CN" altLang="en-US" sz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维C来增强抵抗力，但大量服用维C，会造成体内维生素B12和叶酸的流失、排泄。所以服用维</a:t>
            </a:r>
            <a:r>
              <a:rPr lang="en-US" altLang="zh-CN" sz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C</a:t>
            </a:r>
            <a:r>
              <a:rPr lang="zh-CN" altLang="en-US" sz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的同时，一定要加强补充</a:t>
            </a:r>
            <a:r>
              <a:rPr lang="en-US" altLang="zh-CN" sz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B</a:t>
            </a:r>
            <a:r>
              <a:rPr lang="zh-CN" altLang="en-US" sz="1200" dirty="0">
                <a:solidFill>
                  <a:schemeClr val="accent1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族维生素。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740"/>
              </a:lnSpc>
            </a:pP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、一次补充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8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种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族维生素（约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109mg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），帮助人体促进各种代谢，加快机体能量供给，提高对外界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攻击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的防御力。</a:t>
            </a:r>
            <a:endParaRPr lang="zh-CN" altLang="en-US" sz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740"/>
              </a:lnSpc>
            </a:pP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*8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种</a:t>
            </a:r>
            <a:r>
              <a:rPr lang="en-US" altLang="zh-CN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</a:t>
            </a:r>
            <a:r>
              <a:rPr lang="zh-CN" altLang="en-US" sz="10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族维生素：维B1+维B2+维B6+维B12+烟酸（维B3）+叶酸（维B9）+泛酸（维B5）+生物素（维B7）</a:t>
            </a:r>
            <a:endParaRPr lang="zh-CN" altLang="en-US" sz="10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7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*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日常每日可补充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20-30mgB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族维生素，而在特殊时期，环境攻击升级，建议摄入更高含量。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740"/>
              </a:lnSpc>
            </a:pP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 sz="1200" u="sng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市场差异化优势：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采用</a:t>
            </a:r>
            <a:r>
              <a:rPr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HPMC独有技术</a:t>
            </a:r>
            <a:r>
              <a:rPr 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使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B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族维生素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16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小时缓慢释放、持续并充分吸收，维持全家整日机体营养及防御力</a:t>
            </a:r>
            <a:endParaRPr lang="zh-CN" altLang="en-US"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Wingdings" panose="05000000000000000000" pitchFamily="2" charset="2"/>
            </a:endParaRPr>
          </a:p>
          <a:p>
            <a:pPr algn="l" fontAlgn="auto">
              <a:lnSpc>
                <a:spcPts val="1740"/>
              </a:lnSpc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*</a:t>
            </a:r>
            <a:r>
              <a:rPr 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B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族维生素属于水溶性维生素，被人体吸收后，停留时间短，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2-3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小时左右就会流失，未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被吸收的会随尿液排出。持续吸收型可让高含量的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B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族维生素营养也能得到充分吸收，并</a:t>
            </a:r>
            <a:r>
              <a:rPr lang="zh-CN" altLang="en-US" sz="12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覆盖一整日的作用功效。</a:t>
            </a:r>
            <a:endParaRPr lang="zh-CN" altLang="en-US" sz="1200" dirty="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Wingdings" panose="05000000000000000000" pitchFamily="2" charset="2"/>
            </a:endParaRPr>
          </a:p>
          <a:p>
            <a:pPr algn="l" fontAlgn="auto">
              <a:lnSpc>
                <a:spcPts val="17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、B族维生素相互协同，对于防御力、精神状态、能量、口腔、肠道、代谢都有积极作用。</a:t>
            </a:r>
            <a:endParaRPr 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393700" y="73024"/>
            <a:ext cx="6289112" cy="560805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isdg持续吸收型VB 60粒</a:t>
            </a:r>
            <a:endParaRPr lang="zh-CN" sz="2800" b="1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4"/>
            <a:ext cx="4292759" cy="262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98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  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49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273925" y="3300094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713739"/>
            <a:ext cx="4356807" cy="260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金莎代言、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1" name="图片 20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394335" y="713740"/>
            <a:ext cx="2290445" cy="23152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7484015" y="3473136"/>
            <a:ext cx="4078824" cy="30462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noAutofit/>
          </a:bodyPr>
          <a:lstStyle/>
          <a:p>
            <a:r>
              <a:rPr sz="14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4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4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4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早晚餐后半小时各1粒，温水送服</a:t>
            </a:r>
            <a:endParaRPr sz="14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4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4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</a:t>
            </a:r>
            <a:r>
              <a:rPr sz="14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40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980"/>
              </a:lnSpc>
            </a:pP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1、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日常养护，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需补充维生素B族的人群</a:t>
            </a:r>
            <a:endParaRPr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980"/>
              </a:lnSpc>
            </a:pPr>
            <a:r>
              <a:rPr 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体质偏弱人群，尤其学生、老人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980"/>
              </a:lnSpc>
            </a:pPr>
            <a:r>
              <a:rPr 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白领人群饮食紊乱，青少年挑食，缺乏维生素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980"/>
              </a:lnSpc>
            </a:pPr>
            <a:r>
              <a:rPr lang="en-US" alt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、经常熬夜，体格下降，常感疲惫、状态差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sz="14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4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禁忌人群/禁忌事项：过敏体质者暂停服用。正在服药的人群应在医师指导下服用。</a:t>
            </a:r>
            <a:endParaRPr sz="14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(本品为膳食补充剂，不能替代药品)</a:t>
            </a:r>
            <a:endParaRPr sz="14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4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4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>
          <a:xfrm>
            <a:off x="447040" y="3155950"/>
            <a:ext cx="6714490" cy="36366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24480" y="598170"/>
            <a:ext cx="4258945" cy="251523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273925" y="597535"/>
            <a:ext cx="4777105" cy="251650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393700" y="3114040"/>
            <a:ext cx="6880225" cy="36379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4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sz="1400" b="0" u="none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22种乳酸菌菌群，全面巩固免疫防线，日本东京【健康博览会】首推品牌</a:t>
            </a:r>
            <a:endParaRPr lang="zh-CN" sz="1400" b="0" u="none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sz="1400" b="0" u="none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1、高质菌群配方，</a:t>
            </a:r>
            <a:r>
              <a:rPr lang="zh-CN" sz="1400" b="0" u="none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1000亿乳酸菌+30亿双歧杆菌</a:t>
            </a:r>
            <a:r>
              <a:rPr lang="zh-CN" sz="1400" b="0" u="none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，高含量，</a:t>
            </a:r>
            <a:r>
              <a:rPr lang="zh-CN" sz="1400" b="0" u="none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耐胃酸，耐高温</a:t>
            </a:r>
            <a:r>
              <a:rPr lang="zh-CN" sz="1400" b="0" u="none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，科学菌群调理。</a:t>
            </a:r>
            <a:endParaRPr lang="zh-CN" sz="1400" b="0" u="none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sz="1400" b="0" u="none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2、修复身体损伤：研究显示，乳酸菌可</a:t>
            </a:r>
            <a:r>
              <a:rPr lang="zh-CN" sz="1400" b="0" u="none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改善肠道微生态环境，减少抗菌类药物损伤</a:t>
            </a:r>
            <a:r>
              <a:rPr lang="zh-CN" sz="1400" b="0" u="none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，提高生活质量。</a:t>
            </a:r>
            <a:endParaRPr lang="zh-CN" sz="1400" b="0" u="none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sz="1400" b="0" u="none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</a:t>
            </a:r>
            <a:r>
              <a:rPr lang="zh-CN" sz="1400" b="0" u="none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提高免疫力</a:t>
            </a:r>
            <a:r>
              <a:rPr lang="zh-CN" sz="1400" b="0" u="none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：高含量乳酸菌有利于肠粘膜形成生物屏障，</a:t>
            </a:r>
            <a:r>
              <a:rPr lang="zh-CN" sz="1400" b="0" u="none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阻止病原菌的定植和入侵，提高淋巴细胞产生抗体的能力</a:t>
            </a:r>
            <a:r>
              <a:rPr lang="zh-CN" sz="1400" b="0" u="none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sz="1400" b="0" u="none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sz="1400" b="0" u="none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4、补充营养：丰富的锌、维生素与乳果糖，协同补充多维营养，利于益生菌增殖，维持肠道菌群平衡。</a:t>
            </a:r>
            <a:endParaRPr lang="zh-CN" sz="1400" b="0" u="none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sz="1400" b="0" u="none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5、每日早餐前1粒，温水送服，不含人工激素与药物成分，守护健康一整天。</a:t>
            </a:r>
            <a:endParaRPr lang="zh-CN" sz="1400" b="0" u="none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1740"/>
              </a:lnSpc>
            </a:pPr>
            <a:endParaRPr lang="zh-CN" sz="1200" b="0" u="none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>
          <a:xfrm>
            <a:off x="393700" y="73025"/>
            <a:ext cx="6289040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乳酸菌+双歧杆菌 30粒</a:t>
            </a:r>
            <a:endParaRPr sz="2800" b="1" dirty="0">
              <a:solidFill>
                <a:srgbClr val="38B4C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5"/>
            <a:ext cx="4164739" cy="241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主品规格：30粒/袋</a:t>
            </a:r>
            <a:endParaRPr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178元/袋</a:t>
            </a:r>
            <a:endParaRPr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直播价：178元/2袋  </a:t>
            </a:r>
            <a:endParaRPr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：89元</a:t>
            </a:r>
            <a:endParaRPr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发货时间：24小时内</a:t>
            </a:r>
            <a:endParaRPr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337425" y="3154680"/>
            <a:ext cx="4722495" cy="363791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>
          <a:xfrm>
            <a:off x="7484110" y="713740"/>
            <a:ext cx="4356735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金莎、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337425" y="3185160"/>
            <a:ext cx="4650740" cy="341503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spAutoFit/>
          </a:bodyPr>
          <a:p>
            <a:pPr fontAlgn="auto">
              <a:lnSpc>
                <a:spcPct val="150000"/>
              </a:lnSpc>
            </a:pPr>
            <a:r>
              <a:rPr sz="160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用法用量：</a:t>
            </a:r>
            <a:endParaRPr sz="160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sz="160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每天1粒，早饭前半小时温水送服</a:t>
            </a:r>
            <a:endParaRPr sz="160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endParaRPr sz="160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sz="160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适宜人群：免疫力较弱、长期药理治疗、肠道功能失衡、身体恢复较慢</a:t>
            </a:r>
            <a:endParaRPr sz="160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endParaRPr sz="160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ct val="150000"/>
              </a:lnSpc>
            </a:pPr>
            <a:r>
              <a:rPr sz="160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禁忌人群/禁忌事项：孕妇、哺乳期女性、过敏体质者暂停服用。正在服药的人群应在医师指导下服用。</a:t>
            </a:r>
            <a:endParaRPr sz="160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3715" y="756285"/>
            <a:ext cx="2098675" cy="20986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>
          <a:xfrm>
            <a:off x="447040" y="3248660"/>
            <a:ext cx="6714490" cy="360299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24480" y="598170"/>
            <a:ext cx="4258945" cy="251523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273925" y="597535"/>
            <a:ext cx="4777105" cy="251650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425450" y="3253740"/>
            <a:ext cx="6848475" cy="36379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4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1740"/>
              </a:lnSpc>
            </a:pP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1、护发：以黑养黑，熬夜不熬白头</a:t>
            </a:r>
            <a:endParaRPr lang="zh-CN" sz="1400" b="0" u="none">
              <a:solidFill>
                <a:srgbClr val="FF0000"/>
              </a:solidFill>
              <a:ea typeface="微软雅黑" panose="020B0503020204020204" charset="-122"/>
            </a:endParaRPr>
          </a:p>
          <a:p>
            <a:pPr fontAlgn="auto">
              <a:lnSpc>
                <a:spcPts val="1740"/>
              </a:lnSpc>
            </a:pPr>
            <a:r>
              <a:rPr lang="zh-CN" sz="1200" b="0" u="none">
                <a:solidFill>
                  <a:schemeClr val="tx1"/>
                </a:solidFill>
                <a:ea typeface="微软雅黑" panose="020B0503020204020204" charset="-122"/>
              </a:rPr>
              <a:t>因熬夜或压力大引起早白易掉发，已成为白领人群的常见痛点。《本草纲目拾遗》记载“服之能发白后黑”</a:t>
            </a:r>
            <a:endParaRPr lang="zh-CN" sz="1200" b="0" u="none">
              <a:solidFill>
                <a:schemeClr val="tx1"/>
              </a:solidFill>
              <a:ea typeface="微软雅黑" panose="020B0503020204020204" charset="-122"/>
            </a:endParaRPr>
          </a:p>
          <a:p>
            <a:pPr fontAlgn="auto">
              <a:lnSpc>
                <a:spcPts val="1740"/>
              </a:lnSpc>
            </a:pP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2、红润气色，提升肌肤活力状态</a:t>
            </a:r>
            <a:endParaRPr lang="zh-CN" sz="1400" b="0" u="none">
              <a:solidFill>
                <a:srgbClr val="FF0000"/>
              </a:solidFill>
              <a:ea typeface="微软雅黑" panose="020B0503020204020204" charset="-122"/>
            </a:endParaRPr>
          </a:p>
          <a:p>
            <a:pPr fontAlgn="auto">
              <a:lnSpc>
                <a:spcPts val="1740"/>
              </a:lnSpc>
            </a:pPr>
            <a:r>
              <a:rPr lang="zh-CN" sz="1200" b="0" u="none">
                <a:solidFill>
                  <a:schemeClr val="tx1"/>
                </a:solidFill>
                <a:ea typeface="微软雅黑" panose="020B0503020204020204" charset="-122"/>
              </a:rPr>
              <a:t>补充“肌肤软黄金"维生素E和”自由基杀手"花青素，改善因蓝光辐射、熬夜产生的肌肤憔悴黯沉状态</a:t>
            </a:r>
            <a:endParaRPr lang="zh-CN" sz="1200" b="0" u="none">
              <a:solidFill>
                <a:schemeClr val="tx1"/>
              </a:solidFill>
              <a:ea typeface="微软雅黑" panose="020B0503020204020204" charset="-122"/>
            </a:endParaRPr>
          </a:p>
          <a:p>
            <a:pPr fontAlgn="auto">
              <a:lnSpc>
                <a:spcPts val="1740"/>
              </a:lnSpc>
            </a:pP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3、清爽解油腻，消除腹担</a:t>
            </a:r>
            <a:endParaRPr lang="zh-CN" sz="1400" b="0" u="none">
              <a:solidFill>
                <a:srgbClr val="FF0000"/>
              </a:solidFill>
              <a:ea typeface="微软雅黑" panose="020B0503020204020204" charset="-122"/>
            </a:endParaRPr>
          </a:p>
          <a:p>
            <a:pPr fontAlgn="auto">
              <a:lnSpc>
                <a:spcPts val="1740"/>
              </a:lnSpc>
            </a:pPr>
            <a:r>
              <a:rPr lang="zh-CN" sz="1200" b="0" u="none">
                <a:solidFill>
                  <a:schemeClr val="tx1"/>
                </a:solidFill>
                <a:ea typeface="微软雅黑" panose="020B0503020204020204" charset="-122"/>
              </a:rPr>
              <a:t>富含膳食纤维，促进肠道蠕动，温和代谢油脂杂质</a:t>
            </a:r>
            <a:endParaRPr lang="zh-CN" sz="1200" b="0" u="none">
              <a:solidFill>
                <a:schemeClr val="tx1"/>
              </a:solidFill>
              <a:ea typeface="微软雅黑" panose="020B0503020204020204" charset="-122"/>
            </a:endParaRPr>
          </a:p>
          <a:p>
            <a:pPr fontAlgn="auto">
              <a:lnSpc>
                <a:spcPts val="1740"/>
              </a:lnSpc>
            </a:pP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4、上乘原料：100%采用黑豆作为原料，非转基因成分</a:t>
            </a:r>
            <a:r>
              <a:rPr lang="zh-CN" sz="1400" b="0" u="none">
                <a:solidFill>
                  <a:schemeClr val="tx1"/>
                </a:solidFill>
                <a:ea typeface="微软雅黑" panose="020B0503020204020204" charset="-122"/>
              </a:rPr>
              <a:t>，保留活性营养，0脂肪添加</a:t>
            </a:r>
            <a:endParaRPr lang="zh-CN" sz="1400" b="0" u="none">
              <a:solidFill>
                <a:schemeClr val="tx1"/>
              </a:solidFill>
              <a:ea typeface="微软雅黑" panose="020B0503020204020204" charset="-122"/>
            </a:endParaRPr>
          </a:p>
          <a:p>
            <a:pPr fontAlgn="auto">
              <a:lnSpc>
                <a:spcPts val="1740"/>
              </a:lnSpc>
            </a:pPr>
            <a:r>
              <a:rPr lang="en-US" altLang="zh-CN" sz="1400" b="0" u="none">
                <a:solidFill>
                  <a:srgbClr val="FF0000"/>
                </a:solidFill>
                <a:ea typeface="微软雅黑" panose="020B0503020204020204" charset="-122"/>
              </a:rPr>
              <a:t>5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、传承400余年的古法养生之道</a:t>
            </a:r>
            <a:endParaRPr lang="zh-CN" sz="1400" b="0" u="none">
              <a:solidFill>
                <a:srgbClr val="FF0000"/>
              </a:solidFill>
              <a:ea typeface="微软雅黑" panose="020B0503020204020204" charset="-122"/>
            </a:endParaRPr>
          </a:p>
          <a:p>
            <a:pPr fontAlgn="auto">
              <a:lnSpc>
                <a:spcPts val="1740"/>
              </a:lnSpc>
            </a:pPr>
            <a:r>
              <a:rPr lang="zh-CN" sz="1200" b="0" u="none">
                <a:solidFill>
                  <a:schemeClr val="tx1"/>
                </a:solidFill>
                <a:ea typeface="微软雅黑" panose="020B0503020204020204" charset="-122"/>
              </a:rPr>
              <a:t>《本草纲目》、《本草拾遗》、《神农本草经》等典籍考证，黑豆对于护肤、气色、代谢等方面的健康益处。</a:t>
            </a:r>
            <a:endParaRPr lang="zh-CN" sz="1200" b="0" u="none">
              <a:solidFill>
                <a:schemeClr val="tx1"/>
              </a:solidFill>
              <a:ea typeface="微软雅黑" panose="020B0503020204020204" charset="-122"/>
            </a:endParaRPr>
          </a:p>
          <a:p>
            <a:pPr fontAlgn="auto">
              <a:lnSpc>
                <a:spcPts val="1740"/>
              </a:lnSpc>
            </a:pPr>
            <a:r>
              <a:rPr lang="en-US" altLang="zh-CN" sz="1400" b="0" u="none">
                <a:solidFill>
                  <a:srgbClr val="FF0000"/>
                </a:solidFill>
                <a:ea typeface="微软雅黑" panose="020B0503020204020204" charset="-122"/>
              </a:rPr>
              <a:t>6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、多场景、多需求定制：</a:t>
            </a:r>
            <a:endParaRPr lang="zh-CN" sz="1400" b="0" u="none">
              <a:solidFill>
                <a:srgbClr val="FF0000"/>
              </a:solidFill>
              <a:ea typeface="微软雅黑" panose="020B0503020204020204" charset="-122"/>
            </a:endParaRPr>
          </a:p>
          <a:p>
            <a:pPr fontAlgn="auto">
              <a:lnSpc>
                <a:spcPts val="1740"/>
              </a:lnSpc>
            </a:pPr>
            <a:r>
              <a:rPr lang="zh-CN" sz="1200" b="0" u="none">
                <a:solidFill>
                  <a:schemeClr val="tx1"/>
                </a:solidFill>
                <a:ea typeface="微软雅黑" panose="020B0503020204020204" charset="-122"/>
              </a:rPr>
              <a:t>①早晚喝：改善头发熬夜白，提升气色；②午后喝：办公室0脂下午茶；③餐后喝：解油腻，消胀气</a:t>
            </a:r>
            <a:endParaRPr lang="zh-CN" sz="1200" b="0" u="none">
              <a:solidFill>
                <a:schemeClr val="tx1"/>
              </a:solidFill>
              <a:ea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>
          <a:xfrm>
            <a:off x="393700" y="73025"/>
            <a:ext cx="6289040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黑豆茶 </a:t>
            </a:r>
            <a:r>
              <a:rPr 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包</a:t>
            </a:r>
            <a:endParaRPr lang="zh-CN" altLang="en-US" sz="2800" b="1" dirty="0">
              <a:solidFill>
                <a:srgbClr val="38B4C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5"/>
            <a:ext cx="4164739" cy="241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包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108/2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54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24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小时内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中通或圆通（港澳台不发货）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301230" y="3253740"/>
            <a:ext cx="4722495" cy="363791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>
          <a:xfrm>
            <a:off x="7484110" y="713740"/>
            <a:ext cx="435673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金莎代言、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372985" y="3357880"/>
            <a:ext cx="4650740" cy="33845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spAutoFit/>
          </a:bodyPr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①热泡：将茶包用热水冲泡，或放入茶壶煮出味道即可饮用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②冷饮：将热泡好的茶水静置待冷却后，放入冰箱冷藏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请避免长时间放置，茶包请勿重复使用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ts val="1680"/>
              </a:lnSpc>
            </a:pP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1、早白易掉发人群：经常加班压力大，熬夜刷剧/游戏，头发早白，易掉发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pPr fontAlgn="auto">
              <a:lnSpc>
                <a:spcPts val="1680"/>
              </a:lnSpc>
            </a:pP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2、气色不好、易憔悴人群：肌肤黯沉、晚上熬夜早上脸色差，忙碌疲惫状态差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pPr fontAlgn="auto">
              <a:lnSpc>
                <a:spcPts val="1680"/>
              </a:lnSpc>
            </a:pP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3、喜爱高油饮食人群：外卖、聚餐、火锅、烧烤等，饮食油腻，吃饭躺平肚子胀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sz="14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禁忌人群/禁忌事项：1、孕妇、哺乳期、正在服药或就医的人士在食用前应征求医生意见</a:t>
            </a:r>
            <a:r>
              <a:rPr lang="zh-CN" sz="14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；</a:t>
            </a:r>
            <a:r>
              <a:rPr lang="en-US" altLang="zh-CN" sz="14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4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、对豆类过敏人群</a:t>
            </a:r>
            <a:endParaRPr lang="zh-CN" altLang="en-US" sz="14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04" name="图片 103"/>
          <p:cNvPicPr/>
          <p:nvPr/>
        </p:nvPicPr>
        <p:blipFill>
          <a:blip r:embed="rId1"/>
          <a:stretch>
            <a:fillRect/>
          </a:stretch>
        </p:blipFill>
        <p:spPr>
          <a:xfrm>
            <a:off x="620395" y="764540"/>
            <a:ext cx="2013585" cy="19361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>
          <a:xfrm>
            <a:off x="393700" y="3300095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49880" y="598170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273925" y="597535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459104" y="3229610"/>
            <a:ext cx="6405281" cy="3712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0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日间</a:t>
            </a:r>
            <a:r>
              <a:rPr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分解食物，阻断吸收，保持健康形体</a:t>
            </a:r>
            <a:endParaRPr sz="1400" b="0" i="0" u="none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更符合人体日间饮食习惯，232种发酵果蔬种类，营养丰富；采用古法翁器发酵，有效保存果蔬有效成分，</a:t>
            </a:r>
            <a:r>
              <a:rPr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促进身体代谢与循环，改变易胖体质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14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抑制食欲，减少能量摄入:</a:t>
            </a:r>
            <a:endParaRPr sz="1400" b="0" i="0" u="none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板栗涩皮：增加ATP的含量从而达到抑制食欲，有减少糖分、淀粉摄入的作用。</a:t>
            </a:r>
            <a:endParaRPr sz="14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匙羹藤：匙羹藤酸与葡萄糖分子相同的结构单元在肠道中也有相同的作用，占据肠道的吸收表层受体，减少肠粘膜对糖分子的吸收、减少饥饿感抑制食欲。</a:t>
            </a:r>
            <a:endParaRPr sz="14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提高脂质代谢,加速能量物质的燃烧，降低吸收</a:t>
            </a:r>
            <a:endParaRPr sz="1400" b="0" i="0" u="none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弗斯可林：加速脂肪细胞的脂肪分解作用。</a:t>
            </a:r>
            <a:endParaRPr sz="14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五层龙和桑叶精华：抑制脂肪合成，加速脂肪分解</a:t>
            </a:r>
            <a:endParaRPr sz="14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减少脂肪合成，加速体内的消化分解：</a:t>
            </a:r>
            <a:endParaRPr sz="1400" b="0" i="0" u="none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桑葚粉末：降低脂肪转化过程中转录因子的分泌，从而减少脂肪的聚集。</a:t>
            </a:r>
            <a:endParaRPr sz="14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片剂颗粒，密封条袋装，易携带；餐前服用，免冲泡，更方便，适宜长期服用</a:t>
            </a:r>
            <a:endParaRPr 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>
          <a:xfrm>
            <a:off x="393700" y="73025"/>
            <a:ext cx="6289040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黄金酵素</a:t>
            </a:r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120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altLang="zh-CN" sz="2800" b="1" dirty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800" b="1" dirty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炸姐历史爆款</a:t>
            </a:r>
            <a:endParaRPr lang="zh-CN" altLang="en-US" sz="2800" b="1" dirty="0">
              <a:solidFill>
                <a:srgbClr val="38B4C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5"/>
            <a:ext cx="4015467" cy="262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120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178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  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64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273925" y="3300095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598170"/>
            <a:ext cx="4356807" cy="260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金莎代言、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2" name="图片 21"/>
          <p:cNvPicPr/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59104" y="679450"/>
            <a:ext cx="2332381" cy="240733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7589710" y="3416230"/>
            <a:ext cx="4250926" cy="3515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noAutofit/>
          </a:bodyPr>
          <a:lstStyle/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16周岁以上服用，早晚餐前（或吃大餐前）半小时各2-4粒，温水送服(本品为膳食补充剂，不能替代药品)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1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：身材管理人群、公司白领、夜宵党、工作应酬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1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</a:t>
            </a:r>
            <a:r>
              <a:rPr sz="1200" b="0" i="0" u="none" strike="noStrik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生病以及正在服药、住院的人士或儿童、孕妇、哺乳期女性、易过敏体质不建议服用。 </a:t>
            </a:r>
            <a:endParaRPr sz="1200" b="0" i="0" u="none" strike="noStrik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 strike="noStrik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</a:t>
            </a:r>
            <a:r>
              <a:rPr lang="zh-CN" sz="1200" b="0" i="0" u="none" strike="noStrike" cap="none" spc="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酵素含多种营养，有的短时间可体现出效果，但因人体体质差异吸收情况不同，不能一概而论。建议服用三个月以观后效期间多饮水效果更佳</a:t>
            </a:r>
            <a:r>
              <a:rPr sz="1200" b="0" i="0" u="none" strike="noStrik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12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393700" y="3153410"/>
            <a:ext cx="6798945" cy="361823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49880" y="598170"/>
            <a:ext cx="4258945" cy="248793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7273925" y="597534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393700" y="3153410"/>
            <a:ext cx="6880225" cy="3579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ts val="1600"/>
              </a:lnSpc>
            </a:pPr>
            <a:r>
              <a:rPr lang="zh-CN" sz="16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16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600"/>
              </a:lnSpc>
            </a:pPr>
            <a:r>
              <a:rPr lang="zh-CN" altLang="en-US" sz="1200" b="1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核心卖点：</a:t>
            </a:r>
            <a:r>
              <a:rPr lang="zh-CN" altLang="en-US" sz="120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补充</a:t>
            </a:r>
            <a:r>
              <a:rPr lang="en-US" altLang="zh-CN" sz="120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600mg</a:t>
            </a:r>
            <a:r>
              <a:rPr lang="zh-CN" altLang="en-US" sz="120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足量的维</a:t>
            </a:r>
            <a:r>
              <a:rPr lang="en-US" altLang="zh-CN" sz="120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c+1</a:t>
            </a:r>
            <a:r>
              <a:rPr lang="zh-CN" altLang="en-US" sz="120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整日持续吸收作用，在特殊时期，维持</a:t>
            </a:r>
            <a:r>
              <a:rPr lang="en-US" altLang="zh-CN" sz="120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24</a:t>
            </a:r>
            <a:r>
              <a:rPr lang="zh-CN" altLang="en-US" sz="120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小时身体防御力，增强体质。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尤其是青少年、老人、经常熬夜的白领等体质偏弱人群，在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放开</a:t>
            </a:r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“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环境下，得到充分的防御力保障。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600"/>
              </a:lnSpc>
            </a:pP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日补充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600mg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维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，足量的维c助力抗体形成，增强机体对外界环境的抗应激能力和防御力</a:t>
            </a:r>
            <a:endParaRPr lang="zh-CN" altLang="en-US" sz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600"/>
              </a:lnSpc>
            </a:pP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  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根据《中国居民膳食指南》，每日服用</a:t>
            </a:r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100mg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维</a:t>
            </a:r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即可帮助增强防御力，最高耐受度不超过</a:t>
            </a:r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1000mg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。在目前特殊的</a:t>
            </a:r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拼体格</a:t>
            </a:r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时期，每日</a:t>
            </a:r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粒补充</a:t>
            </a:r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600mg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维</a:t>
            </a:r>
            <a:r>
              <a:rPr lang="en-US" alt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zh-CN" altLang="en-US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，高效且适量</a:t>
            </a:r>
            <a:r>
              <a:rPr lang="zh-CN" sz="1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。也可根据自身及家人体格，调节服用量。</a:t>
            </a:r>
            <a:endParaRPr lang="zh-CN" altLang="en-US" sz="10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600"/>
              </a:lnSpc>
            </a:pP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 sz="120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市场差异化优势：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采用</a:t>
            </a:r>
            <a:r>
              <a:rPr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HPMC独有技术</a:t>
            </a:r>
            <a:r>
              <a:rPr 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使VC</a:t>
            </a: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16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小时缓慢释放、持续吸收，维持全家整日机体防御力</a:t>
            </a:r>
            <a:endParaRPr lang="zh-CN" altLang="en-US"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Wingdings" panose="05000000000000000000" pitchFamily="2" charset="2"/>
            </a:endParaRPr>
          </a:p>
          <a:p>
            <a:pPr algn="l" fontAlgn="auto">
              <a:lnSpc>
                <a:spcPts val="1600"/>
              </a:lnSpc>
            </a:pP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 *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维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c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是水溶性维生素，被人体吸收后，停留时间短，约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2-3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小时左右就会流失。持续吸收型维</a:t>
            </a:r>
            <a:r>
              <a:rPr lang="en-US" altLang="zh-CN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c</a:t>
            </a:r>
            <a:r>
              <a:rPr lang="zh-CN" altLang="en-US" sz="10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可</a:t>
            </a:r>
            <a:r>
              <a:rPr lang="zh-CN" altLang="en-US" sz="1000" dirty="0">
                <a:solidFill>
                  <a:sysClr val="windowText" lastClr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覆盖一整日的吸收作用</a:t>
            </a:r>
            <a:endParaRPr sz="1000">
              <a:solidFill>
                <a:sysClr val="windowText" lastClr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600"/>
              </a:lnSpc>
            </a:pPr>
            <a:r>
              <a:rPr 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、保持</a:t>
            </a:r>
            <a:r>
              <a:rPr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VC稳定</a:t>
            </a:r>
            <a:r>
              <a:rPr 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性：</a:t>
            </a:r>
            <a:r>
              <a:rPr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微胶囊包裹VC，压片后在片剂表面形成一层膜，防止VC氧化</a:t>
            </a:r>
            <a:r>
              <a:rPr 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、流失</a:t>
            </a:r>
            <a:endParaRPr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600"/>
              </a:lnSpc>
            </a:pP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、添加维生素</a:t>
            </a:r>
            <a:r>
              <a:rPr lang="en-US" altLang="zh-CN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B2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双重营养巩固防御力</a:t>
            </a:r>
            <a:endParaRPr lang="zh-CN" altLang="en-US" sz="1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600"/>
              </a:lnSpc>
            </a:pPr>
            <a:r>
              <a:rPr lang="zh-CN" altLang="en-US" sz="12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补充卖点：</a:t>
            </a:r>
            <a:endParaRPr lang="zh-CN" altLang="en-US" sz="12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600"/>
              </a:lnSpc>
            </a:pP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1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、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6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00mg维C，约等于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2kg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草莓/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4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个柠檬/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10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个橙子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/</a:t>
            </a:r>
            <a:r>
              <a:rPr lang="en-US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15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个猕猴桃的维c含量。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放开的环境形式，同时又碰到冬季降温，建议给全家准备起来。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6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2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、促进铁的吸收，提升气色。维生素C能够将不易吸收的三价铁，转化为容易吸收的二价铁，有利于饮食当中的铁元素的吸收。</a:t>
            </a:r>
            <a:endParaRPr lang="zh-CN" sz="1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393700" y="73024"/>
            <a:ext cx="6289112" cy="560805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持续吸收型</a:t>
            </a:r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vc 120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endParaRPr lang="zh-CN" sz="2800" b="1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4"/>
            <a:ext cx="3768797" cy="241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120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98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  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49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物流：中通或圆通港澳台不发货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273925" y="3319780"/>
            <a:ext cx="4722495" cy="334835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713739"/>
            <a:ext cx="4356807" cy="260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金莎代言、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2" name="图片 21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567690" y="662305"/>
            <a:ext cx="2014855" cy="22923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7433310" y="3477895"/>
            <a:ext cx="4267835" cy="303212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noAutofit/>
          </a:bodyPr>
          <a:lstStyle/>
          <a:p>
            <a:r>
              <a:rPr sz="12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2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2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2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2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</a:t>
            </a:r>
            <a:r>
              <a:rPr sz="12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每日4粒含</a:t>
            </a:r>
            <a:r>
              <a:rPr lang="en-US" sz="12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</a:t>
            </a:r>
            <a:r>
              <a:rPr sz="12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00mgVC，温水吞服或直接咀嚼；嚼服味道略酸，如不适应建议温水送服。</a:t>
            </a:r>
            <a:endParaRPr sz="12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、小袋装咀嚼片形式，放在随身包包里，随时可以吃，非常方便。</a:t>
            </a:r>
            <a:endParaRPr sz="12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2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980"/>
              </a:lnSpc>
            </a:pPr>
            <a:r>
              <a:rPr sz="12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</a:t>
            </a:r>
            <a:r>
              <a:rPr sz="1200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200">
              <a:solidFill>
                <a:schemeClr val="accent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98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、特殊时期，需加强自身抵抗力，或药品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营养品服用量大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98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、体质偏弱人群，尤其学生、老人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98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、白领人群，经常熬夜加班，压力大，体格下降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sz="12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</a:t>
            </a:r>
            <a:r>
              <a:rPr lang="zh-CN" sz="12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2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过敏体质者暂停服用。正在服药的人群应在医师指导下服用。</a:t>
            </a:r>
            <a:endParaRPr sz="12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(本品为膳食补充剂，不能替代药品)</a:t>
            </a:r>
            <a:endParaRPr sz="12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>
          <a:xfrm>
            <a:off x="447040" y="3146425"/>
            <a:ext cx="6714490" cy="370522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49880" y="598170"/>
            <a:ext cx="4258945" cy="251523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273925" y="597535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517525" y="3146425"/>
            <a:ext cx="6572885" cy="35890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altLang="en-US" sz="1400" b="1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核心卖点：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特殊时期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拼体格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，必须提升自身的防御力等级。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日补充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780mg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维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，足量的维c助力抗体形成，增强机体对外界环境的抗应激能力和防御力。</a:t>
            </a:r>
            <a:endParaRPr lang="zh-CN" altLang="en-US" sz="1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zh-CN" altLang="en-US" sz="1200" b="1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市场差异化优势：</a:t>
            </a:r>
            <a:r>
              <a:rPr lang="zh-CN" altLang="en-US" sz="1200" u="sng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特别添加日本制造的葡萄糖，补充机体能量，提升状态。</a:t>
            </a:r>
            <a:endParaRPr lang="zh-CN" altLang="en-US" sz="1200" u="sng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en-US" altLang="zh-CN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维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C+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葡萄糖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大抵抗力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明星成分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”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双效补充，增强体质，同时维持活力的能量状态。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、排解肝负担。</a:t>
            </a:r>
            <a:r>
              <a:rPr lang="zh-CN" altLang="en-US" sz="1200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特殊时期，药品或营养品服用量增大，易对肝脏造成负担。</a:t>
            </a:r>
            <a:endParaRPr lang="zh-CN" altLang="en-US" sz="12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1200" dirty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补充卖点：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78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0mg维C，帮助补充1日3餐外的维c营养，约等于</a:t>
            </a:r>
            <a:r>
              <a:rPr lang="en-US" altLang="zh-CN" sz="1200">
                <a:sym typeface="+mn-ea"/>
              </a:rPr>
              <a:t>5</a:t>
            </a:r>
            <a:r>
              <a:rPr lang="zh-CN" altLang="en-US" sz="1200">
                <a:sym typeface="+mn-ea"/>
              </a:rPr>
              <a:t>个柠檬</a:t>
            </a:r>
            <a:r>
              <a:rPr lang="en-US" altLang="zh-CN" sz="1200">
                <a:sym typeface="+mn-ea"/>
              </a:rPr>
              <a:t>/13</a:t>
            </a:r>
            <a:r>
              <a:rPr lang="zh-CN" altLang="en-US" sz="1200">
                <a:sym typeface="+mn-ea"/>
              </a:rPr>
              <a:t>个橙子</a:t>
            </a:r>
            <a:r>
              <a:rPr lang="en-US" altLang="zh-CN" sz="1200">
                <a:sym typeface="+mn-ea"/>
              </a:rPr>
              <a:t>/2.6kg</a:t>
            </a:r>
            <a:r>
              <a:rPr lang="zh-CN" altLang="en-US" sz="1200">
                <a:sym typeface="+mn-ea"/>
              </a:rPr>
              <a:t>草莓</a:t>
            </a:r>
            <a:r>
              <a:rPr lang="en-US" altLang="zh-CN" sz="1200">
                <a:sym typeface="+mn-ea"/>
              </a:rPr>
              <a:t>/20</a:t>
            </a:r>
            <a:r>
              <a:rPr lang="zh-CN" altLang="en-US" sz="1200">
                <a:sym typeface="+mn-ea"/>
              </a:rPr>
              <a:t>个猕猴桃</a:t>
            </a:r>
            <a:r>
              <a:rPr lang="zh-CN" altLang="en-US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的维c含量。</a:t>
            </a:r>
            <a:r>
              <a:rPr lang="zh-CN" altLang="en-US" sz="120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放开的环境形式，同时又碰到冬季降温，建议给全家准备起来。尤其是家里有青少年或者老人，体质偏弱，是需要重点保护的对象。</a:t>
            </a:r>
            <a:endParaRPr lang="en-US" altLang="zh-CN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fontAlgn="auto">
              <a:lnSpc>
                <a:spcPts val="1740"/>
              </a:lnSpc>
            </a:pP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2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、促进铁的吸收，提升气色</a:t>
            </a:r>
            <a:endParaRPr lang="zh-CN" altLang="en-US"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Wingdings" panose="05000000000000000000" pitchFamily="2" charset="2"/>
            </a:endParaRPr>
          </a:p>
          <a:p>
            <a:pPr fontAlgn="auto">
              <a:lnSpc>
                <a:spcPts val="1740"/>
              </a:lnSpc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维生素C能够将不易吸收的三价铁，转化为容易吸收的二价铁，有利于饮食当中的铁元素的吸收。</a:t>
            </a:r>
            <a:endParaRPr lang="zh-CN" altLang="en-US" sz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Wingdings" panose="05000000000000000000" pitchFamily="2" charset="2"/>
            </a:endParaRPr>
          </a:p>
          <a:p>
            <a:pPr algn="l" fontAlgn="auto">
              <a:lnSpc>
                <a:spcPts val="1740"/>
              </a:lnSpc>
            </a:pPr>
            <a:r>
              <a:rPr lang="en-US" altLang="zh-CN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3</a:t>
            </a:r>
            <a:r>
              <a:rPr lang="zh-CN" altLang="en-US" sz="12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、早C晚C，降低肌肤过氧化损伤，白净美肌</a:t>
            </a:r>
            <a:endParaRPr lang="zh-CN" altLang="en-US" sz="12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Wingdings" panose="05000000000000000000" pitchFamily="2" charset="2"/>
            </a:endParaRPr>
          </a:p>
          <a:p>
            <a:pPr fontAlgn="auto">
              <a:lnSpc>
                <a:spcPts val="1740"/>
              </a:lnSpc>
            </a:pPr>
            <a:r>
              <a:rPr lang="zh-CN" altLang="en-US" sz="1200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同时促进胶原蛋白合成。特别是年龄增长肌肤变差、整日面对电子辐射的人群，高含量维C帮助。口服维C已经成为不少女性的日常爱美。</a:t>
            </a:r>
            <a:endParaRPr lang="zh-CN" altLang="en-US" sz="12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Wingdings" panose="05000000000000000000" pitchFamily="2" charset="2"/>
            </a:endParaRPr>
          </a:p>
          <a:p>
            <a:pPr fontAlgn="auto">
              <a:lnSpc>
                <a:spcPts val="174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、小袋装咀嚼片形式，放在随身包包里，随时可以吃，非常方便。</a:t>
            </a:r>
            <a:endParaRPr lang="zh-CN" sz="1200" b="0" u="none">
              <a:solidFill>
                <a:srgbClr val="000000"/>
              </a:solidFill>
              <a:ea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>
          <a:xfrm>
            <a:off x="393700" y="73025"/>
            <a:ext cx="6289040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柠檬味维</a:t>
            </a:r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粒</a:t>
            </a:r>
            <a:endParaRPr lang="en-US" altLang="zh-CN" sz="2800" b="1" dirty="0">
              <a:solidFill>
                <a:srgbClr val="38B4C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5"/>
            <a:ext cx="4164739" cy="241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6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0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99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9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8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元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/4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袋   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4.5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273925" y="3300095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>
          <a:xfrm>
            <a:off x="7484110" y="713740"/>
            <a:ext cx="4356735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金莎、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393305" y="3300095"/>
            <a:ext cx="4538345" cy="313817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spAutoFit/>
          </a:bodyPr>
          <a:p>
            <a:pPr fontAlgn="auto">
              <a:lnSpc>
                <a:spcPts val="1980"/>
              </a:lnSpc>
            </a:pPr>
            <a:r>
              <a:rPr sz="12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2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2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1980"/>
              </a:lnSpc>
            </a:pPr>
            <a:r>
              <a:rPr lang="zh-CN" sz="1200" b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每日2粒（</a:t>
            </a:r>
            <a:r>
              <a:rPr lang="en-US" altLang="zh-CN" sz="1200" b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780mg VC</a:t>
            </a:r>
            <a:r>
              <a:rPr lang="zh-CN" altLang="en-US" sz="1200" b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）</a:t>
            </a:r>
            <a:r>
              <a:rPr lang="zh-CN" sz="1200" b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，早晚餐后各一粒，直接咀嚼或温水吞服；嚼服味道略酸，如不适应建议温水送服</a:t>
            </a:r>
            <a:endParaRPr lang="zh-CN" sz="1200" b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1980"/>
              </a:lnSpc>
            </a:pPr>
            <a:endParaRPr lang="zh-CN" sz="1200" b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fontAlgn="auto">
              <a:lnSpc>
                <a:spcPts val="1980"/>
              </a:lnSpc>
            </a:pPr>
            <a:r>
              <a:rPr sz="12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适宜人群</a:t>
            </a:r>
            <a:r>
              <a:rPr sz="1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endParaRPr sz="12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98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、特殊时期，需加强自身抵抗力，或药品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营养品服用量大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98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、体质偏弱人群，尤其学生、老人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980"/>
              </a:lnSpc>
            </a:pP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、白领人群，经常熬夜加班，压力大，体格下降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980"/>
              </a:lnSpc>
            </a:pP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 fontAlgn="auto">
              <a:lnSpc>
                <a:spcPts val="1980"/>
              </a:lnSpc>
            </a:pPr>
            <a:r>
              <a:rPr sz="12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</a:t>
            </a:r>
            <a:r>
              <a:rPr lang="en-US" sz="12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</a:t>
            </a:r>
            <a:r>
              <a:rPr lang="zh-CN" altLang="en-US" sz="12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岁以下儿童不宜服用。</a:t>
            </a:r>
            <a:r>
              <a:rPr sz="12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正在服药或就医的人士</a:t>
            </a:r>
            <a:r>
              <a:rPr lang="zh-CN" sz="12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请遵医嘱。过量摄取本品无加成效果，请按量服用。</a:t>
            </a:r>
            <a:r>
              <a:rPr lang="zh-CN" sz="12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（本品为膳食补充剂，不能替代药品）</a:t>
            </a:r>
            <a:endParaRPr lang="zh-CN" sz="12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1" name="8A758441-AF64-4643-960E-E69A8E28C697"/>
          <p:cNvPicPr>
            <a:picLocks noChangeAspect="1" noChangeArrowheads="1"/>
          </p:cNvPicPr>
          <p:nvPr/>
        </p:nvPicPr>
        <p:blipFill>
          <a:blip r:embed="rId1" r:link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94410" y="758190"/>
            <a:ext cx="1291590" cy="21951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393700" y="3300093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49880" y="598168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7273925" y="597533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324358" y="3419656"/>
            <a:ext cx="6867119" cy="34011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0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0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1）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科学剂量叶黄素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：人体不要超过40mg/天，会造成肝脏负担。     24mg/3粒的叶黄素科学剂量，过滤蓝光，预防黄斑区病变。（在国际上叶黄素价格昂贵，1g价格≈1g黄金，所以又被称为“眼黄金”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2）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5种纯天然植物精华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，全面呵护眼部健康，5效合一、多维营养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en-US" sz="1400" b="0" u="none">
                <a:solidFill>
                  <a:srgbClr val="000000"/>
                </a:solidFill>
                <a:latin typeface="微软雅黑" panose="020B0503020204020204" charset="-122"/>
              </a:rPr>
              <a:t>a  </a:t>
            </a:r>
            <a:r>
              <a:rPr lang="zh-CN" sz="1400" b="1" u="none">
                <a:solidFill>
                  <a:srgbClr val="FF0000"/>
                </a:solidFill>
                <a:ea typeface="微软雅黑" panose="020B0503020204020204" charset="-122"/>
              </a:rPr>
              <a:t>万寿菊提取物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万寿菊中含有丰富的叶黄素&amp;玉米黄质，改善假性近视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en-US" sz="1400" b="0" u="none">
                <a:solidFill>
                  <a:srgbClr val="000000"/>
                </a:solidFill>
                <a:latin typeface="微软雅黑" panose="020B0503020204020204" charset="-122"/>
              </a:rPr>
              <a:t>b  </a:t>
            </a:r>
            <a:r>
              <a:rPr lang="zh-CN" sz="1400" b="1" u="none">
                <a:solidFill>
                  <a:srgbClr val="FF0000"/>
                </a:solidFill>
                <a:ea typeface="微软雅黑" panose="020B0503020204020204" charset="-122"/>
              </a:rPr>
              <a:t>欧洲越橘-飞行员的早餐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欧洲越橘中含有的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原花青素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可促进视网膜细胞中的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视紫质再生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，早在20世纪中期欧洲就将越橘用作眼部保健，二战期间英国空军将其制成果酱使用，以提高投弹准确率。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en-US" sz="1400" b="0" u="none">
                <a:solidFill>
                  <a:srgbClr val="000000"/>
                </a:solidFill>
                <a:latin typeface="微软雅黑" panose="020B0503020204020204" charset="-122"/>
              </a:rPr>
              <a:t>c   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黑加仑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黑加仑提取物中富含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花青素和花色苷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，可促进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视紫红质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的合成，缓解眼疲劳。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en-US" sz="1400" b="0" u="none">
                <a:solidFill>
                  <a:srgbClr val="000000"/>
                </a:solidFill>
                <a:latin typeface="微软雅黑" panose="020B0503020204020204" charset="-122"/>
              </a:rPr>
              <a:t>d   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β胡萝卜素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维护人体健康不可或缺的营养元素，改善夜盲症和干眼的作用。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3）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肠溶软胶囊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：不刺激胃部，可被肠道高效吸收。</a:t>
            </a:r>
            <a:endParaRPr 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393700" y="73023"/>
            <a:ext cx="6289148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叶黄素护眼胶囊 </a:t>
            </a:r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alt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店铺</a:t>
            </a:r>
            <a:r>
              <a:rPr lang="zh-CN" alt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爆款</a:t>
            </a:r>
            <a:endParaRPr lang="zh-CN" altLang="en-US" sz="2800" b="1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3"/>
            <a:ext cx="4136414" cy="262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108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196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  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49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273925" y="3300093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713738"/>
            <a:ext cx="4356843" cy="2183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460231" y="3419656"/>
            <a:ext cx="4401999" cy="305823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noAutofit/>
          </a:bodyPr>
          <a:lstStyle/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u="none">
                <a:solidFill>
                  <a:srgbClr val="0070C0"/>
                </a:solidFill>
                <a:ea typeface="微软雅黑" panose="020B0503020204020204" charset="-122"/>
              </a:rPr>
              <a:t>4-12岁，每日1粒；13-17岁，每日2粒，18岁以上，每日3粒。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早饭或中饭后半小时左右服用，温水送服。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电子产品使用者、假性近视、眼睛经常酸、流泪、模糊不清等人群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</a:t>
            </a:r>
            <a:r>
              <a:rPr lang="zh-CN" sz="1600" b="0" u="none">
                <a:solidFill>
                  <a:srgbClr val="7030A0"/>
                </a:solidFill>
                <a:ea typeface="微软雅黑" panose="020B0503020204020204" charset="-122"/>
              </a:rPr>
              <a:t>4岁以下禁止服用，经期、孕妇、哺乳期女性、过敏体质者暂停服用。正在服药的人群应在医师指导下服用。</a:t>
            </a:r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upload_1066894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389229" y="713585"/>
            <a:ext cx="2400248" cy="2400248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393700" y="3300094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49880" y="598169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7273925" y="597534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444834" y="3229608"/>
            <a:ext cx="6718841" cy="34196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4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1）生物碳酸钙</a:t>
            </a:r>
            <a:r>
              <a:rPr lang="en-US" sz="1600" b="0" u="none">
                <a:solidFill>
                  <a:srgbClr val="000000"/>
                </a:solidFill>
                <a:latin typeface="微软雅黑" panose="020B0503020204020204" charset="-122"/>
              </a:rPr>
              <a:t>     </a:t>
            </a:r>
            <a:r>
              <a:rPr lang="zh-CN" sz="1600" b="0" u="none">
                <a:solidFill>
                  <a:srgbClr val="FF0000"/>
                </a:solidFill>
                <a:ea typeface="微软雅黑" panose="020B0503020204020204" charset="-122"/>
              </a:rPr>
              <a:t>每片含300mg钙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，含钙量高是乳钙的3倍，葡萄糖酸钙的4倍，帮助更好地促进骨骼生长发育，提高身高、躯干和肢体长度，促进生长发育，比人工合成钙更安全。</a:t>
            </a:r>
            <a:endParaRPr sz="1600"/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2）特别添加</a:t>
            </a:r>
            <a:r>
              <a:rPr lang="zh-CN" sz="1600" b="0" u="none">
                <a:solidFill>
                  <a:srgbClr val="FF0000"/>
                </a:solidFill>
                <a:ea typeface="微软雅黑" panose="020B0503020204020204" charset="-122"/>
              </a:rPr>
              <a:t>赖氨酸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     赖氨酸可帮助青少年儿童骨骼合成，可促进青少年儿童身高和体重的增加，还有提升免疫力的功能，是人体无法自主合成元素；</a:t>
            </a:r>
            <a:endParaRPr sz="1600"/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3）提高钙的吸收能力</a:t>
            </a:r>
            <a:r>
              <a:rPr lang="en-US" sz="1600" b="0" u="none">
                <a:solidFill>
                  <a:srgbClr val="000000"/>
                </a:solidFill>
                <a:latin typeface="微软雅黑" panose="020B0503020204020204" charset="-122"/>
              </a:rPr>
              <a:t>     </a:t>
            </a:r>
            <a:r>
              <a:rPr lang="zh-CN" sz="1600" b="0" u="none">
                <a:solidFill>
                  <a:srgbClr val="FF0000"/>
                </a:solidFill>
                <a:ea typeface="微软雅黑" panose="020B0503020204020204" charset="-122"/>
              </a:rPr>
              <a:t>维生素D3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提高对钙的吸收能力，促进生长和骨骼钙化， 牙齿健全，防治自身免疫性疾病和感染性疾病等。</a:t>
            </a:r>
            <a:endParaRPr sz="1600"/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4）</a:t>
            </a:r>
            <a:r>
              <a:rPr lang="zh-CN" sz="1600" b="0" u="none">
                <a:solidFill>
                  <a:srgbClr val="FF0000"/>
                </a:solidFill>
                <a:ea typeface="微软雅黑" panose="020B0503020204020204" charset="-122"/>
              </a:rPr>
              <a:t>维生素群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     维生素A、C、E、B1、B2、B6、B12、烟酸、叶酸、泛酸钙等，多种维生素营养，提高儿童免疫力，补充青少年儿童每日所需营养。</a:t>
            </a:r>
            <a:endParaRPr sz="1600"/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5）</a:t>
            </a:r>
            <a:r>
              <a:rPr lang="zh-CN" sz="1600" b="0" u="none">
                <a:solidFill>
                  <a:srgbClr val="FF0000"/>
                </a:solidFill>
                <a:ea typeface="微软雅黑" panose="020B0503020204020204" charset="-122"/>
              </a:rPr>
              <a:t>味道好，便携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：像糖果一样咀嚼服用，味道好，无卡喉风险，随身携带，孩子开心补钙。</a:t>
            </a:r>
            <a:endParaRPr 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393700" y="73025"/>
            <a:ext cx="6717030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青少年成长钙 </a:t>
            </a:r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alt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店铺爆款</a:t>
            </a:r>
            <a:endParaRPr lang="zh-CN" altLang="en-US" sz="2800" b="1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4"/>
            <a:ext cx="4115054" cy="262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109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138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 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34.5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273925" y="3300094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713739"/>
            <a:ext cx="4356807" cy="260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金莎代言、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673380" y="3447461"/>
            <a:ext cx="3975701" cy="29933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noAutofit/>
          </a:bodyPr>
          <a:lstStyle/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3 - 4岁：每日1粒 ，</a:t>
            </a:r>
            <a:r>
              <a:rPr lang="zh-CN" sz="1600">
                <a:solidFill>
                  <a:srgbClr val="000000"/>
                </a:solidFill>
                <a:ea typeface="微软雅黑" panose="020B0503020204020204" charset="-122"/>
              </a:rPr>
              <a:t>3-4岁：捣碎或放入水中服用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4 -11岁：每日2粒，</a:t>
            </a:r>
            <a:r>
              <a:rPr lang="zh-CN" sz="1600">
                <a:solidFill>
                  <a:srgbClr val="000000"/>
                </a:solidFill>
                <a:ea typeface="微软雅黑" panose="020B0503020204020204" charset="-122"/>
              </a:rPr>
              <a:t>4岁以上:直接咀嚼服用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11岁以上：每日3粒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适宜人群：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1.生长发育期儿童和青少年 ；2.厌食问题儿童 ；3.因遗传因素身高局限的儿童与青少年 ；4.其余补钙需求者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</a:t>
            </a:r>
            <a:r>
              <a:rPr lang="zh-CN" sz="1800" b="0" u="none">
                <a:solidFill>
                  <a:srgbClr val="7030A0"/>
                </a:solidFill>
                <a:ea typeface="思源黑体 CN"/>
              </a:rPr>
              <a:t>3岁以下不宜服用</a:t>
            </a:r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upload_02133568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389229" y="713586"/>
            <a:ext cx="2409515" cy="24095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393700" y="3300094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49880" y="598169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7273925" y="597534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389229" y="3299182"/>
            <a:ext cx="6802248" cy="33547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4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1）高效吸收：</a:t>
            </a:r>
            <a:r>
              <a:rPr lang="en-US" sz="1600" b="0" u="none">
                <a:solidFill>
                  <a:srgbClr val="000000"/>
                </a:solidFill>
                <a:latin typeface="微软雅黑" panose="020B0503020204020204" charset="-122"/>
              </a:rPr>
              <a:t>    </a:t>
            </a:r>
            <a:r>
              <a:rPr lang="zh-CN" sz="1600" b="0" u="none">
                <a:solidFill>
                  <a:srgbClr val="FF0000"/>
                </a:solidFill>
                <a:ea typeface="微软雅黑" panose="020B0503020204020204" charset="-122"/>
              </a:rPr>
              <a:t>硫酸氨糖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的吸收率为</a:t>
            </a:r>
            <a:r>
              <a:rPr lang="zh-CN" sz="1600" b="0" u="none">
                <a:solidFill>
                  <a:srgbClr val="FF0000"/>
                </a:solidFill>
                <a:ea typeface="微软雅黑" panose="020B0503020204020204" charset="-122"/>
              </a:rPr>
              <a:t>盐酸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氨糖的1.5倍，纯度高，无副作用，改善关节功能，减少关节肿胀、疼痛和积液；氨糖是形成关节软骨素细胞的重要元素。30岁以后人体内氨糖加速流失、不再生成，关节不断磨损、老化。我国50岁以上人群，50%以上患有关节炎，关节致残率53%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2）</a:t>
            </a:r>
            <a:r>
              <a:rPr lang="zh-CN" sz="1600" b="0" u="none">
                <a:solidFill>
                  <a:srgbClr val="FF0000"/>
                </a:solidFill>
                <a:ea typeface="微软雅黑" panose="020B0503020204020204" charset="-122"/>
              </a:rPr>
              <a:t>关节受损≠缺钙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，双效补充，氨糖、骨胶原蛋白复核配方，修复和新生软骨，润滑关节。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3）</a:t>
            </a:r>
            <a:r>
              <a:rPr lang="zh-CN" sz="1600" b="0" u="none">
                <a:solidFill>
                  <a:srgbClr val="FF0000"/>
                </a:solidFill>
                <a:ea typeface="微软雅黑" panose="020B0503020204020204" charset="-122"/>
              </a:rPr>
              <a:t>快速修复软骨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：每8粒中含量1520mg的MSM（二甲基砜），镇炎消痛、重回活力，催生滑液，减轻骨关节摩擦。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4）</a:t>
            </a:r>
            <a:r>
              <a:rPr lang="zh-CN" sz="1600" b="0" u="none">
                <a:solidFill>
                  <a:srgbClr val="FF0000"/>
                </a:solidFill>
                <a:ea typeface="微软雅黑" panose="020B0503020204020204" charset="-122"/>
              </a:rPr>
              <a:t>生物碳酸钙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：呵护骨骼健康，钙含量是乳酸钙的3倍，葡萄糖钙的4倍；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5）</a:t>
            </a:r>
            <a:r>
              <a:rPr lang="zh-CN" sz="1600" b="0" u="none">
                <a:solidFill>
                  <a:srgbClr val="FF0000"/>
                </a:solidFill>
                <a:ea typeface="微软雅黑" panose="020B0503020204020204" charset="-122"/>
              </a:rPr>
              <a:t>Ⅱ型胶原蛋白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：赋予软骨弹性和拉伸强度；</a:t>
            </a:r>
            <a:endParaRPr 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393700" y="73024"/>
            <a:ext cx="6289076" cy="560805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氨糖软骨素胶囊 </a:t>
            </a:r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240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endParaRPr lang="en-US" sz="2800" b="1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4"/>
            <a:ext cx="4058152" cy="262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240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218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168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84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273925" y="3300094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713739"/>
            <a:ext cx="4356771" cy="260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金莎代言、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330487" y="3299182"/>
            <a:ext cx="4670753" cy="307676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noAutofit/>
          </a:bodyPr>
          <a:lstStyle/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早晚饭后半小时各4粒，温水送服（3袋一周期）</a:t>
            </a:r>
            <a:b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</a:b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关节受损人群、健身人士、中老年人、长期不动人群、</a:t>
            </a:r>
            <a:r>
              <a:rPr lang="zh-CN" sz="1600">
                <a:solidFill>
                  <a:srgbClr val="000000"/>
                </a:solidFill>
                <a:ea typeface="微软雅黑" panose="020B0503020204020204" charset="-122"/>
              </a:rPr>
              <a:t>家务活干不动，提不了重物，运动易骨折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作用：1）缓解疼痛减少炎症 2）促进骨胶原蛋白合成3）深入关节修复软骨  4）持续养护全身关节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禁忌人群/禁忌事项：经期、孕妇、哺乳期女性、过敏体质者暂停服用。正在服药的人群应在医师指导下服用。</a:t>
            </a:r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upload_500878920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421651" y="714223"/>
            <a:ext cx="2314774" cy="240943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393700" y="3300093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49880" y="598168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7273925" y="597533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550030" y="3517846"/>
            <a:ext cx="6405821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1）日间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分解食物，阻断吸收，夜间睡着也能保持健康形体</a:t>
            </a:r>
            <a:endParaRPr lang="zh-CN" sz="1400" b="0" u="none">
              <a:solidFill>
                <a:srgbClr val="FF0000"/>
              </a:solidFill>
              <a:ea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2）日本研发团队专为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亚洲体质研制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，配方更适合</a:t>
            </a:r>
            <a:r>
              <a:rPr lang="zh-CN" sz="1400" b="1" u="none">
                <a:solidFill>
                  <a:srgbClr val="FF0000"/>
                </a:solidFill>
                <a:ea typeface="微软雅黑" panose="020B0503020204020204" charset="-122"/>
              </a:rPr>
              <a:t>，232种发酵果蔬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种类，营养丰富。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3）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232种天然果蔬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，采用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古法翁器发酵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，有效保留果蔬有效成分，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促进身体代谢与循环，改善易胖体质，帮助废物排出。</a:t>
            </a:r>
            <a:endParaRPr lang="zh-CN" sz="1400" b="0" u="none">
              <a:solidFill>
                <a:srgbClr val="FF0000"/>
              </a:solidFill>
              <a:ea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4）睡眠质量不好：</a:t>
            </a:r>
            <a:r>
              <a:rPr lang="zh-CN" sz="1400" b="0" u="none">
                <a:solidFill>
                  <a:srgbClr val="FE4444"/>
                </a:solidFill>
                <a:ea typeface="微软雅黑" panose="020B0503020204020204" charset="-122"/>
              </a:rPr>
              <a:t>萱草+</a:t>
            </a:r>
            <a:r>
              <a:rPr lang="zh-CN" sz="1400" b="0" u="none">
                <a:solidFill>
                  <a:srgbClr val="5B9BD5"/>
                </a:solidFill>
                <a:ea typeface="微软雅黑" panose="020B0503020204020204" charset="-122"/>
              </a:rPr>
              <a:t>茶氨酸+GABA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（新配方），舒缓情绪、促进身体进行深度睡眠休息，进而改善身体机能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5）代谢：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五种氨基酸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促进生长激素分泌，加速身体新陈代谢，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更好的代谢身体多余脂肪和糖分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，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低聚糖+植物发酵粉末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双效调理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肠道健康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，改善便秘。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6）板栗涩皮、 匙羹藤：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抑制食欲，减少能量摄入</a:t>
            </a:r>
            <a:endParaRPr lang="zh-CN" sz="1400" b="0" u="none">
              <a:solidFill>
                <a:srgbClr val="FF0000"/>
              </a:solidFill>
              <a:ea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7）片剂颗粒，密封条袋装，易携带；睡前服用，免冲泡，更方便，适宜长期服用。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8）熬夜加班、常吃外卖、吃饭时间不规律等不良习惯</a:t>
            </a:r>
            <a:endParaRPr 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393700" y="73023"/>
            <a:ext cx="6289112" cy="560805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夜间酵素+黄金酵素</a:t>
            </a:r>
            <a:endParaRPr lang="en-US" sz="2800" b="1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4" y="594993"/>
            <a:ext cx="4079513" cy="262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120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346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113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  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56.5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273925" y="3300093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713738"/>
            <a:ext cx="4356807" cy="260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金莎代言、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571439" y="3521600"/>
            <a:ext cx="4123978" cy="322504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noAutofit/>
          </a:bodyPr>
          <a:lstStyle/>
          <a:p>
            <a:r>
              <a:rPr sz="14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4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4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16周岁以上服用，黄金酵素早晚餐前服用半小时服用2-4粒，夜间酵素每日睡前半小时2-4粒，温水送服。一天不可服用超过8粒！(本品为膳食补充剂，不能替代药品)</a:t>
            </a:r>
            <a:endParaRPr sz="14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4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4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晚上睡不着觉的、睡眠质量不好的、早上起来不通顺的、工作压力大的、熬夜加班的公司白领，长期应酬缺乏身材管理</a:t>
            </a:r>
            <a:endParaRPr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4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4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</a:t>
            </a:r>
            <a:r>
              <a:rPr lang="zh-CN" sz="1400" b="0" u="none">
                <a:solidFill>
                  <a:srgbClr val="7030A0"/>
                </a:solidFill>
                <a:ea typeface="微软雅黑" panose="020B0503020204020204" charset="-122"/>
              </a:rPr>
              <a:t>生病以及正在服药、住院的人士或儿童、孕妇、哺乳期女性、易过敏体质不建议服用。服用期间建议多饮水效果更佳。</a:t>
            </a:r>
            <a:endParaRPr sz="14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upload_235985563"/>
          <p:cNvPicPr>
            <a:picLocks noChangeAspect="1"/>
          </p:cNvPicPr>
          <p:nvPr/>
        </p:nvPicPr>
        <p:blipFill>
          <a:blip r:embed="rId1"/>
          <a:srcRect l="5921" t="-1672" r="5263" b="3010"/>
          <a:stretch>
            <a:fillRect/>
          </a:stretch>
        </p:blipFill>
        <p:spPr bwMode="auto">
          <a:xfrm>
            <a:off x="352160" y="602377"/>
            <a:ext cx="2502189" cy="273387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393699" y="3254723"/>
            <a:ext cx="6714490" cy="3516914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49880" y="598168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7273925" y="597533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393700" y="3220847"/>
            <a:ext cx="6406397" cy="3736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1）明星爆款单品夜间酵素，天猫国际酵素销量NO.1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2）黄金酵素</a:t>
            </a:r>
            <a:r>
              <a:rPr lang="zh-CN" sz="1400" b="0" u="none">
                <a:solidFill>
                  <a:srgbClr val="FE2C23"/>
                </a:solidFill>
                <a:ea typeface="微软雅黑" panose="020B0503020204020204" charset="-122"/>
              </a:rPr>
              <a:t>阻断油脂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吸收，diet酵素</a:t>
            </a:r>
            <a:r>
              <a:rPr lang="zh-CN" sz="1400" b="0" u="none">
                <a:solidFill>
                  <a:srgbClr val="FE2C23"/>
                </a:solidFill>
                <a:ea typeface="微软雅黑" panose="020B0503020204020204" charset="-122"/>
              </a:rPr>
              <a:t>燃烧脂肪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，夜间酵素睡着</a:t>
            </a:r>
            <a:r>
              <a:rPr lang="zh-CN" sz="1400" b="0" u="none">
                <a:solidFill>
                  <a:srgbClr val="FE2C23"/>
                </a:solidFill>
                <a:ea typeface="微软雅黑" panose="020B0503020204020204" charset="-122"/>
              </a:rPr>
              <a:t>改善易胖体质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，三款瘦身酵素协同增效，从白天到晚上都在瘦瘦瘦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3）两周期重新回到身材巅峰时刻，轻松打造易瘦体质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232种天然果蔬发酵，成分安全无副作用服用场景：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1）diet酵素：早餐前半小时服用2粒，让你走路能轻，弗斯可林+左旋肉碱，双重强势燃脂，适用于</a:t>
            </a:r>
            <a:r>
              <a:rPr lang="zh-CN" sz="1400" b="0" u="none">
                <a:solidFill>
                  <a:srgbClr val="FE2C23"/>
                </a:solidFill>
                <a:ea typeface="微软雅黑" panose="020B0503020204020204" charset="-122"/>
              </a:rPr>
              <a:t>顽固性肥胖人群</a:t>
            </a:r>
            <a:endParaRPr lang="zh-CN" sz="1400" b="0" u="none">
              <a:solidFill>
                <a:srgbClr val="FE2C23"/>
              </a:solidFill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2）黄金酵素：早晚饭前/大餐前半小时服用2粒，</a:t>
            </a:r>
            <a:r>
              <a:rPr lang="zh-CN" sz="1400" b="0" u="none">
                <a:solidFill>
                  <a:srgbClr val="FE2C23"/>
                </a:solidFill>
                <a:ea typeface="微软雅黑" panose="020B0503020204020204" charset="-122"/>
              </a:rPr>
              <a:t>阻断身体对油脂、淀粉的吸收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，让你过年过节嗨吃无忧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3）夜间酵素：睡前半小时服用4粒，适合易胖人群和没有时间运动的人，让你在睡梦中保持身材，轻松打造易瘦体质</a:t>
            </a:r>
            <a:endParaRPr 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393700" y="73023"/>
            <a:ext cx="6289148" cy="560805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夜间+</a:t>
            </a:r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diet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+黄金酵素</a:t>
            </a:r>
            <a:endParaRPr lang="en-US" sz="2800" b="1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4" y="594993"/>
            <a:ext cx="4079549" cy="262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120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*3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514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件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182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件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60.67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273925" y="3300093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713738"/>
            <a:ext cx="4356843" cy="260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金莎代言、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441696" y="3521600"/>
            <a:ext cx="4439069" cy="292848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noAutofit/>
          </a:bodyPr>
          <a:lstStyle/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16周岁以上服用。早饭前半小时服用两粒diet酵素，晚饭/大餐前半小时两粒黄金酵素，睡觉前半小时两粒夜间酵素一天不可服用超过8粒！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晚上睡不着觉的、睡眠质量不好的、早上起来不通顺的、工作压力大的、熬夜加班的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</a:t>
            </a:r>
            <a:r>
              <a:rPr lang="zh-CN" sz="1600" b="0" u="none">
                <a:solidFill>
                  <a:srgbClr val="7030A0"/>
                </a:solidFill>
                <a:ea typeface="微软雅黑" panose="020B0503020204020204" charset="-122"/>
              </a:rPr>
              <a:t>生病以及正在服药、住院的人士或儿童、孕妇、哺乳期女性、易过敏体质不建议服用。服用期间建议多饮水效果更佳。</a:t>
            </a:r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upload_519605667"/>
          <p:cNvPicPr>
            <a:picLocks noChangeAspect="1"/>
          </p:cNvPicPr>
          <p:nvPr/>
        </p:nvPicPr>
        <p:blipFill>
          <a:blip r:embed="rId1"/>
          <a:srcRect l="-2357" t="4235" b="6188"/>
          <a:stretch>
            <a:fillRect/>
          </a:stretch>
        </p:blipFill>
        <p:spPr bwMode="auto">
          <a:xfrm>
            <a:off x="305823" y="713585"/>
            <a:ext cx="2733873" cy="254852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393700" y="3094355"/>
            <a:ext cx="6714490" cy="367728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706370" y="454659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7273925" y="597534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393700" y="2922270"/>
            <a:ext cx="6830060" cy="3849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 fontAlgn="auto">
              <a:lnSpc>
                <a:spcPts val="1640"/>
              </a:lnSpc>
            </a:pPr>
            <a:r>
              <a:rPr 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原装进口高浓度姜黄解酒片，黄金限定版，卓效解酒不醉宿，同时降低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r>
              <a:rPr 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炎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“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值</a:t>
            </a:r>
            <a:r>
              <a:rPr 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sz="1400" b="0" u="none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fontAlgn="auto">
              <a:lnSpc>
                <a:spcPts val="1640"/>
              </a:lnSpc>
            </a:pP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1、</a:t>
            </a:r>
            <a:r>
              <a:rPr 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10倍浓缩姜黄，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采用日本专研生物科技，经千次配方调整与大数据实验，总结出更</a:t>
            </a:r>
            <a:r>
              <a:rPr lang="zh-CN" sz="1400">
                <a:solidFill>
                  <a:srgbClr val="FE2C2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适合亚洲人体质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的精确成分比。</a:t>
            </a:r>
            <a:endParaRPr lang="zh-CN" sz="1400" b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algn="l" fontAlgn="auto">
              <a:lnSpc>
                <a:spcPts val="1640"/>
              </a:lnSpc>
            </a:pPr>
            <a:r>
              <a:rPr 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2、1粒高浓度姜黄≈酒精代谢提升1.5倍，给予肝脏360°全面保护。</a:t>
            </a:r>
            <a:endParaRPr lang="zh-CN" sz="1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ts val="1640"/>
              </a:lnSpc>
            </a:pPr>
            <a:r>
              <a:rPr 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①强力解酒：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高浓度的姜黄素可全面增强酒精分解力和代谢力，</a:t>
            </a:r>
            <a:r>
              <a:rPr lang="zh-CN" sz="1400">
                <a:solidFill>
                  <a:srgbClr val="FE2C2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缓解酒精引发的头晕、恶心、呕吐等症状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ts val="1640"/>
              </a:lnSpc>
            </a:pPr>
            <a:r>
              <a:rPr 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②快速醒酒：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酵母提取物富含半胱氨酸，加速酒精分解，缓解酒精吸收，</a:t>
            </a:r>
            <a:r>
              <a:rPr lang="zh-CN" sz="1400">
                <a:solidFill>
                  <a:srgbClr val="FE2C23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保护肠胃粘膜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。</a:t>
            </a:r>
            <a:endParaRPr lang="zh-CN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ts val="1640"/>
              </a:lnSpc>
            </a:pPr>
            <a:r>
              <a:rPr 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③显效养肝：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牡蛎富含锌、牛磺酸、矿物质等营养元素，可全面保护肝脏健康，防止酒精性肝损伤。</a:t>
            </a:r>
            <a:endParaRPr lang="zh-CN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ts val="1640"/>
              </a:lnSpc>
            </a:pPr>
            <a:r>
              <a:rPr lang="zh-CN" altLang="en-US" sz="1400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3、排解肝脏负担，提升防御力</a:t>
            </a:r>
            <a:endParaRPr lang="zh-CN" altLang="en-US" sz="1400" dirty="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indent="0" fontAlgn="auto">
              <a:lnSpc>
                <a:spcPts val="1640"/>
              </a:lnSpc>
            </a:pP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帮助排解由饮酒、高脂高糖饮食、熬夜加班、压力大等不良生活习惯引起的肝脏负担。姜黄中含有姜黄素和挥发油物质，帮助提升综合健康力。</a:t>
            </a:r>
            <a:endParaRPr lang="zh-CN" sz="14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ts val="1640"/>
              </a:lnSpc>
            </a:pPr>
            <a:r>
              <a:rPr lang="en-US" alt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4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、降低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炎</a:t>
            </a:r>
            <a:r>
              <a:rPr lang="en-US" altLang="zh-CN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”</a:t>
            </a:r>
            <a:r>
              <a:rPr lang="zh-CN" altLang="en-US" sz="14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值，抵御慢性损伤</a:t>
            </a:r>
            <a:endParaRPr lang="zh-CN" altLang="en-US" sz="14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ts val="1640"/>
              </a:lnSpc>
            </a:pPr>
            <a:r>
              <a:rPr lang="zh-CN" altLang="en-US"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姜黄中的姜黄素可抑制葡萄球菌、链球菌等害菌生长，同时具有很好的抗炎活性，有助于稳住炎值，无炎呵护损伤。</a:t>
            </a:r>
            <a:endParaRPr lang="zh-CN" altLang="en-US"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algn="l" fontAlgn="auto">
              <a:lnSpc>
                <a:spcPts val="1640"/>
              </a:lnSpc>
            </a:pPr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5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、精巧小袋散装，随身携带。</a:t>
            </a:r>
            <a:endParaRPr lang="zh-CN" sz="1400" b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393700" y="73024"/>
            <a:ext cx="6289076" cy="560805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高浓度姜黄解酒护肝胶囊</a:t>
            </a:r>
            <a:endParaRPr lang="en-US" sz="2800" b="1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3030855" y="597534"/>
            <a:ext cx="4242965" cy="262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包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258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158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  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158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273925" y="3300094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713739"/>
            <a:ext cx="4356771" cy="260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金莎代言、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364730" y="3171825"/>
            <a:ext cx="4476115" cy="352806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noAutofit/>
          </a:bodyPr>
          <a:lstStyle/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1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用于日常护肝时，每日1-2粒；</a:t>
            </a:r>
            <a:endParaRPr lang="zh-CN" sz="1400" b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解酒用时，饮酒前半小时服用1粒，酒量加大不伤身；饮酒后服用1粒，快速醒酒（温水送服）同时建议第二天白天保持1000-1500ml饮水量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）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酒友相聚、商业应酬、年会团建、夜场狂欢等长期饮酒人群</a:t>
            </a:r>
            <a:endParaRPr lang="zh-CN" sz="1400" b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）</a:t>
            </a:r>
            <a:r>
              <a:rPr lang="zh-CN"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加班熬夜、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高脂高糖饮食等生活习惯</a:t>
            </a:r>
            <a:r>
              <a:rPr 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较差、肝脏负担重人群</a:t>
            </a:r>
            <a:endParaRPr lang="zh-CN" sz="1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r>
              <a:rPr lang="en-US" altLang="zh-CN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3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）长期炎症不适困扰人群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</a:t>
            </a:r>
            <a:r>
              <a:rPr lang="en-US" sz="1400" b="1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</a:rPr>
              <a:t>18</a:t>
            </a:r>
            <a:r>
              <a:rPr lang="zh-CN" sz="1400" b="1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</a:rPr>
              <a:t>岁以下人群不建议服用。经期、孕妇、哺乳期女性、过敏体质者暂停服用。正在服药的人群应在医师指导下服用。</a:t>
            </a:r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7" name="图片 6" descr="upload_00017918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631825" y="633730"/>
            <a:ext cx="2074545" cy="2404110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393700" y="3300094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49880" y="598169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7273925" y="597534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481902" y="3382588"/>
            <a:ext cx="6348147" cy="301189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4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1.白芸豆提取物，让你</a:t>
            </a:r>
            <a:r>
              <a:rPr lang="zh-CN" sz="1600" b="0" u="none">
                <a:solidFill>
                  <a:srgbClr val="FF0000"/>
                </a:solidFill>
                <a:ea typeface="微软雅黑" panose="020B0503020204020204" charset="-122"/>
              </a:rPr>
              <a:t>嗨吃无忧，强势阻断碳水，吃出好身材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；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2.随时随地，</a:t>
            </a:r>
            <a:r>
              <a:rPr lang="zh-CN" sz="1600" b="0" u="none">
                <a:solidFill>
                  <a:srgbClr val="FF0000"/>
                </a:solidFill>
                <a:ea typeface="微软雅黑" panose="020B0503020204020204" charset="-122"/>
              </a:rPr>
              <a:t>断炭好搭档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；小小3粒，帮你搞定，淀粉1餐只吸收1/4，糖份1餐只吸收1/6；想要嘴里的快乐，也要镜子前的开心；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3.白芸豆阻断碳水，有效</a:t>
            </a:r>
            <a:r>
              <a:rPr lang="zh-CN" sz="1600" b="0" u="none">
                <a:solidFill>
                  <a:srgbClr val="FF0000"/>
                </a:solidFill>
                <a:ea typeface="微软雅黑" panose="020B0503020204020204" charset="-122"/>
              </a:rPr>
              <a:t>阻断66%淀粉吸收，减少糖分吸收，从而降低热量的摄入；</a:t>
            </a:r>
            <a:endParaRPr lang="zh-CN" sz="1600" b="0" u="none">
              <a:solidFill>
                <a:srgbClr val="FF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4.4重植物精华加阻，让脂肪无处可藏，</a:t>
            </a:r>
            <a:r>
              <a:rPr lang="zh-CN" sz="1600" b="0" u="none">
                <a:solidFill>
                  <a:srgbClr val="ED7D31"/>
                </a:solidFill>
                <a:ea typeface="微软雅黑" panose="020B0503020204020204" charset="-122"/>
              </a:rPr>
              <a:t>荷叶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：分解脂肪 防止堆积，</a:t>
            </a:r>
            <a:r>
              <a:rPr lang="zh-CN" sz="1600" b="0" u="none">
                <a:solidFill>
                  <a:srgbClr val="ED7D31"/>
                </a:solidFill>
                <a:ea typeface="微软雅黑" panose="020B0503020204020204" charset="-122"/>
              </a:rPr>
              <a:t>草木犀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：水肿问题，改善血液循环；</a:t>
            </a:r>
            <a:r>
              <a:rPr lang="zh-CN" sz="1600" b="0" u="none">
                <a:solidFill>
                  <a:srgbClr val="ED7D31"/>
                </a:solidFill>
                <a:ea typeface="微软雅黑" panose="020B0503020204020204" charset="-122"/>
              </a:rPr>
              <a:t>绿茶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：促进脂肪氧化，控制食欲；</a:t>
            </a:r>
            <a:r>
              <a:rPr lang="zh-CN" sz="1600" b="0" u="none">
                <a:solidFill>
                  <a:srgbClr val="ED7D31"/>
                </a:solidFill>
                <a:ea typeface="微软雅黑" panose="020B0503020204020204" charset="-122"/>
              </a:rPr>
              <a:t>五层龙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：抑制多种酶活性，刺激脂肪水解；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5.特别添加：L-鸟氨酸盐酸盐、左旋肉碱富马酸盐、α-硫辛酸、加强巩固，将</a:t>
            </a:r>
            <a:r>
              <a:rPr lang="zh-CN" sz="1600" b="0" u="none">
                <a:solidFill>
                  <a:srgbClr val="FF0000"/>
                </a:solidFill>
                <a:ea typeface="微软雅黑" panose="020B0503020204020204" charset="-122"/>
              </a:rPr>
              <a:t>碳水脂肪阻断到底，不做无用功</a:t>
            </a:r>
            <a:r>
              <a:rPr sz="14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479087" y="75644"/>
            <a:ext cx="6202912" cy="579947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白芸豆 </a:t>
            </a:r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90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endParaRPr lang="zh-CN" sz="2800" b="1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sz="2800" b="1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4"/>
            <a:ext cx="4292723" cy="262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90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178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158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  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79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273925" y="3300094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713739"/>
            <a:ext cx="4356771" cy="260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金莎代言、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700818" y="3519844"/>
            <a:ext cx="3867894" cy="266977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spAutoFit/>
          </a:bodyPr>
          <a:lstStyle/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16周岁以上使用。三餐饭前各1粒，温水送服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经常外卖大餐，衣服穿不上，肉肉的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禁忌人群/禁忌事项：经期、孕妇、哺乳期女性、过敏体质者暂停服用。正在服药的人群应在医师指导下服用。</a:t>
            </a:r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upload_5782127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524912" y="851905"/>
            <a:ext cx="2237329" cy="22631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393700" y="3300094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49880" y="598169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7273925" y="597534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389229" y="3215775"/>
            <a:ext cx="6653970" cy="35216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4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en-US" altLang="zh-CN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zh-CN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祛除腿水肿：缓解上班久坐引起的腿部浮肿</a:t>
            </a:r>
            <a:endParaRPr lang="zh-CN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水肿狙击手-草木犀提取物中的香豆素，通过增加巨噬细胞数量，快速分解淤积在组织液中的蛋白，经过扩张的毛细血管进入血液循环，有效解除水肿现象。</a:t>
            </a:r>
            <a:endParaRPr lang="zh-CN"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en-US" altLang="zh-CN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、紧致美腿：利水排出过量盐分，</a:t>
            </a:r>
            <a:r>
              <a:rPr lang="zh-CN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穿裙不怕腿粗，穿裤不显腿粗</a:t>
            </a:r>
            <a:endParaRPr lang="zh-CN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zh-CN" altLang="en-US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（小知识：</a:t>
            </a:r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摄取过多的盐（钠），会导致钠水在体内滞留，引起腿肿腿粗）</a:t>
            </a:r>
            <a:endParaRPr 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zh-CN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牛油果和柠檬酸三钾中富含钾成分，平衡体内电解质，促进过量摄取的盐分排出体外，紧致腿部，持续巩固。</a:t>
            </a:r>
            <a:endParaRPr lang="zh-CN" sz="1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en-US" altLang="zh-CN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</a:t>
            </a:r>
            <a:r>
              <a:rPr lang="zh-CN" altLang="en-US"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、消除腿部酸累：缓解过度运动、穿高跟鞋引起的腿部疲累</a:t>
            </a:r>
            <a:endParaRPr lang="zh-CN" altLang="en-US" sz="1600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l"/>
            <a:r>
              <a:rPr lang="zh-CN" altLang="en-US" sz="16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瓜氨酸有助于精氨酸的合成，增加体内舒张因子，氧化代谢乳酸，降低乳酸积累，缓解高负荷酸累。</a:t>
            </a:r>
            <a:endParaRPr 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391722" y="73011"/>
            <a:ext cx="6289076" cy="560805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草木犀精华 </a:t>
            </a:r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endParaRPr lang="en-US" sz="2800" b="1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4"/>
            <a:ext cx="4221641" cy="262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148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108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54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273925" y="3300094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713739"/>
            <a:ext cx="4356771" cy="260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金莎代言、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274883" y="3345519"/>
            <a:ext cx="4791229" cy="325284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noAutofit/>
          </a:bodyPr>
          <a:lstStyle/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16周岁以上使用。早晚饭前半小时各一粒，温水送服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l"/>
            <a:r>
              <a:rPr lang="zh-CN" sz="1600">
                <a:solidFill>
                  <a:srgbClr val="000000"/>
                </a:solidFill>
                <a:ea typeface="微软雅黑" panose="020B0503020204020204" charset="-122"/>
                <a:sym typeface="+mn-ea"/>
              </a:rPr>
              <a:t>1、久坐久站人群：腿部血液不循环导致腿部浮肿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pPr algn="l"/>
            <a:r>
              <a:rPr lang="en-US" altLang="zh-CN" sz="1600">
                <a:solidFill>
                  <a:srgbClr val="000000"/>
                </a:solidFill>
                <a:ea typeface="微软雅黑" panose="020B0503020204020204" charset="-122"/>
                <a:sym typeface="+mn-ea"/>
              </a:rPr>
              <a:t>2</a:t>
            </a:r>
            <a:r>
              <a:rPr lang="zh-CN" altLang="en-US" sz="1600">
                <a:solidFill>
                  <a:srgbClr val="000000"/>
                </a:solidFill>
                <a:ea typeface="微软雅黑" panose="020B0503020204020204" charset="-122"/>
                <a:sym typeface="+mn-ea"/>
              </a:rPr>
              <a:t>、易水肿人群：</a:t>
            </a:r>
            <a:r>
              <a:rPr lang="zh-CN" sz="1600">
                <a:solidFill>
                  <a:srgbClr val="000000"/>
                </a:solidFill>
                <a:ea typeface="微软雅黑" panose="020B0503020204020204" charset="-122"/>
                <a:sym typeface="+mn-ea"/>
              </a:rPr>
              <a:t>代谢功能差导致喝水多排尿少引起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pPr algn="l"/>
            <a:r>
              <a:rPr lang="zh-CN" sz="1600">
                <a:solidFill>
                  <a:srgbClr val="000000"/>
                </a:solidFill>
                <a:ea typeface="微软雅黑" panose="020B0503020204020204" charset="-122"/>
                <a:sym typeface="+mn-ea"/>
              </a:rPr>
              <a:t>3、口味偏咸：摄入过多钠离子导致的腿粗腿肿</a:t>
            </a:r>
            <a:endParaRPr lang="zh-CN" sz="1600">
              <a:solidFill>
                <a:srgbClr val="000000"/>
              </a:solidFill>
              <a:ea typeface="微软雅黑" panose="020B0503020204020204" charset="-122"/>
              <a:sym typeface="+mn-ea"/>
            </a:endParaRPr>
          </a:p>
          <a:p>
            <a:pPr algn="l"/>
            <a:r>
              <a:rPr lang="en-US" altLang="zh-CN" sz="1600">
                <a:solidFill>
                  <a:srgbClr val="000000"/>
                </a:solidFill>
                <a:ea typeface="微软雅黑" panose="020B0503020204020204" charset="-122"/>
                <a:sym typeface="+mn-ea"/>
              </a:rPr>
              <a:t>4</a:t>
            </a:r>
            <a:r>
              <a:rPr lang="zh-CN" altLang="en-US" sz="1600">
                <a:solidFill>
                  <a:srgbClr val="000000"/>
                </a:solidFill>
                <a:ea typeface="微软雅黑" panose="020B0503020204020204" charset="-122"/>
                <a:sym typeface="+mn-ea"/>
              </a:rPr>
              <a:t>、经常运动、穿高跟鞋：腿部超负荷承受</a:t>
            </a:r>
            <a:endParaRPr lang="zh-CN" altLang="en-US" sz="1600">
              <a:solidFill>
                <a:srgbClr val="000000"/>
              </a:solidFill>
              <a:ea typeface="微软雅黑" panose="020B0503020204020204" charset="-122"/>
              <a:sym typeface="+mn-ea"/>
            </a:endParaRPr>
          </a:p>
          <a:p>
            <a:pPr algn="l"/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</a:t>
            </a:r>
            <a:r>
              <a:rPr lang="zh-CN" sz="1600" b="0" u="none">
                <a:solidFill>
                  <a:srgbClr val="7030A0"/>
                </a:solidFill>
                <a:ea typeface="微软雅黑" panose="020B0503020204020204" charset="-122"/>
              </a:rPr>
              <a:t>经期、孕妇、哺乳期女性、过敏体质者暂停服用。正在服药的人群应在医师指导下服用。</a:t>
            </a:r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upload_90377038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447466" y="705618"/>
            <a:ext cx="2400827" cy="240082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375919" y="3279642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49880" y="598169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7273925" y="597534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393445" y="3319480"/>
            <a:ext cx="6477890" cy="339185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4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600" b="0" u="none">
                <a:solidFill>
                  <a:srgbClr val="000000"/>
                </a:solidFill>
                <a:latin typeface="微软雅黑" panose="020B0503020204020204" charset="-122"/>
              </a:rPr>
              <a:t>1.</a:t>
            </a:r>
            <a:r>
              <a:rPr lang="en-US" altLang="zh-CN" sz="1600">
                <a:solidFill>
                  <a:srgbClr val="FF0000"/>
                </a:solidFill>
                <a:ea typeface="微软雅黑" panose="020B0503020204020204" charset="-122"/>
                <a:sym typeface="+mn-ea"/>
              </a:rPr>
              <a:t>232</a:t>
            </a:r>
            <a:r>
              <a:rPr lang="zh-CN" altLang="en-US" sz="1600">
                <a:solidFill>
                  <a:srgbClr val="FF0000"/>
                </a:solidFill>
                <a:ea typeface="微软雅黑" panose="020B0503020204020204" charset="-122"/>
                <a:sym typeface="+mn-ea"/>
              </a:rPr>
              <a:t>种</a:t>
            </a:r>
            <a:r>
              <a:rPr lang="zh-CN" sz="1600" b="0" u="none">
                <a:solidFill>
                  <a:srgbClr val="FF0000"/>
                </a:solidFill>
                <a:ea typeface="微软雅黑" panose="020B0503020204020204" charset="-122"/>
              </a:rPr>
              <a:t>复合植物发酵粉末</a:t>
            </a:r>
            <a:endParaRPr lang="zh-CN" sz="1600" b="0" u="none">
              <a:solidFill>
                <a:srgbClr val="FF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FF0000"/>
                </a:solidFill>
                <a:ea typeface="微软雅黑" panose="020B0503020204020204" charset="-122"/>
              </a:rPr>
              <a:t>2.L-左旋肉碱富马酸盐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——燃烧多余的脂肪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FF0000"/>
                </a:solidFill>
                <a:ea typeface="微软雅黑" panose="020B0503020204020204" charset="-122"/>
              </a:rPr>
              <a:t>3.弗斯可林粉末</a:t>
            </a:r>
            <a:r>
              <a:rPr lang="en-US" sz="1600" b="0" u="none">
                <a:solidFill>
                  <a:srgbClr val="FF0000"/>
                </a:solidFill>
                <a:latin typeface="微软雅黑" panose="020B0503020204020204" charset="-122"/>
              </a:rPr>
              <a:t>  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弗斯可林可以加强糖和脂肪等能量物质的代谢，从而减少体重的增加量、食物吸收量和脂肪累积。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FF0000"/>
                </a:solidFill>
                <a:ea typeface="微软雅黑" panose="020B0503020204020204" charset="-122"/>
              </a:rPr>
              <a:t>4.面包酵母、谷物曲子</a:t>
            </a:r>
            <a:r>
              <a:rPr lang="en-US" sz="1600" b="0" u="none">
                <a:solidFill>
                  <a:srgbClr val="FF0000"/>
                </a:solidFill>
                <a:latin typeface="微软雅黑" panose="020B0503020204020204" charset="-122"/>
              </a:rPr>
              <a:t>  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增加饱腹感，抑制食欲，另一方面吸收水分的同时也会吸附较多的营养物质，例如脂肪、蛋白质、糖类等，从而减少胃肠道对营养物质的分解吸收和利用。另外，可以促进肠道有益菌增值，刺激肠道蠕动，加速食物残渣排出，减少肠道对营养物质的吸收能力，从而减少能量吸收，达到身材管理的效果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393700" y="73024"/>
            <a:ext cx="6289076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isdg diet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酵素 </a:t>
            </a:r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120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altLang="zh-CN" sz="2800" b="1" dirty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800" b="1" dirty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炸姐历史爆款</a:t>
            </a:r>
            <a:endParaRPr lang="en-US" sz="2800" b="1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3005832" y="604261"/>
            <a:ext cx="4084426" cy="262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120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粒一袋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168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148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 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74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273925" y="3300094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713739"/>
            <a:ext cx="4356771" cy="260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金莎代言、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552904" y="3382588"/>
            <a:ext cx="4216652" cy="311383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noAutofit/>
          </a:bodyPr>
          <a:lstStyle/>
          <a:p>
            <a:r>
              <a:rPr sz="18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8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8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16周岁以上服用，早餐前半小时2粒，晚餐前半小时2粒，温水送服(本品为膳食补充剂，不能替代药品)</a:t>
            </a:r>
            <a:r>
              <a:rPr sz="1400" b="0" u="none"/>
              <a:t> </a:t>
            </a:r>
            <a:endParaRPr sz="14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400" b="0" u="none"/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肥胖，易胖，久坐不动的白领，美食爱好者，啤酒肚、身材管理人士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1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</a:t>
            </a:r>
            <a:r>
              <a:rPr sz="12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经期、孕妇、哺乳期女性、过敏体质者暂停服用。正在服药的人群应在医师指导下服用。</a:t>
            </a:r>
            <a:endParaRPr sz="12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200" b="0" i="0" u="none" strike="noStrike" cap="none" spc="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     酵素含多种营养，有的短时间可体现出效果，但因人体体质差异吸收情况不同，不能一概而论。建议服用三个月以观后效期间多饮水效果更佳</a:t>
            </a:r>
            <a:r>
              <a:rPr sz="1200" b="0" i="0" u="none" strike="noStrik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12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6" name="图片 15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559434" y="771478"/>
            <a:ext cx="2284185" cy="22841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>
          <a:xfrm>
            <a:off x="393700" y="3300095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49880" y="598170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273925" y="597535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>
          <a:xfrm>
            <a:off x="548705" y="3602568"/>
            <a:ext cx="6405245" cy="2614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Wingdings" panose="05000000000000000000" pitchFamily="2" charset="2"/>
              </a:rPr>
              <a:t>产品亮点</a:t>
            </a:r>
            <a:endParaRPr lang="zh-CN" altLang="en-US" sz="2000" b="1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Wingdings" panose="05000000000000000000" pitchFamily="2" charset="2"/>
            </a:endParaRPr>
          </a:p>
          <a:p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1、4种益生菌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①动物双歧杆菌：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抑制细菌生长，</a:t>
            </a:r>
            <a:r>
              <a:rPr sz="1600">
                <a:solidFill>
                  <a:srgbClr val="FE2C2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预防蛀牙</a:t>
            </a:r>
            <a:endParaRPr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②</a:t>
            </a:r>
            <a:r>
              <a:rPr 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鼠李糖乳杆菌：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维持口腔微生物平衡</a:t>
            </a:r>
            <a:endParaRPr lang="zh-CN" sz="1600" b="0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③唾液乳杆菌：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缓解口臭问题</a:t>
            </a:r>
            <a:endParaRPr sz="16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④</a:t>
            </a:r>
            <a:r>
              <a:rPr lang="zh-CN"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弯曲乳杆菌：</a:t>
            </a:r>
            <a:r>
              <a:rPr sz="1600">
                <a:solidFill>
                  <a:srgbClr val="FE2C2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缓解牙龈炎和牙菌斑</a:t>
            </a:r>
            <a:endParaRPr sz="1600">
              <a:solidFill>
                <a:srgbClr val="FE2C23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2、维生素D：帮助</a:t>
            </a:r>
            <a:r>
              <a:rPr sz="1600">
                <a:solidFill>
                  <a:srgbClr val="FE2C2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巩固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宝宝牙齿，同时添加维生素C，呵护牙龈健康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3、木糖醇：有效抑制链球菌突变异种的增长，</a:t>
            </a:r>
            <a:r>
              <a:rPr sz="1600">
                <a:solidFill>
                  <a:srgbClr val="FE2C2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减轻龋齿的感染率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4、采用速溶直饮粉剂型，无需冲泡方便服用，味道是</a:t>
            </a:r>
            <a:r>
              <a:rPr sz="1600">
                <a:solidFill>
                  <a:srgbClr val="FE2C2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蜜瓜口味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，口感冰冰凉凉，很适合小孩子，让孩子从小就养成保护牙齿的好习惯</a:t>
            </a:r>
            <a:endParaRPr lang="zh-CN" altLang="en-US" sz="16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393700" y="73025"/>
            <a:ext cx="6289328" cy="560805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sz="2800" b="1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sz="2800" b="1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口腔益生菌30支</a:t>
            </a:r>
            <a:endParaRPr lang="zh-CN" sz="2800" b="1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4" y="594995"/>
            <a:ext cx="4043900" cy="262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支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278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256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 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273925" y="3300095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>
          <a:xfrm>
            <a:off x="7484110" y="713740"/>
            <a:ext cx="435673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金莎代言、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5" name="图片 24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636778" y="851906"/>
            <a:ext cx="2099648" cy="2116858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7721659" y="3916469"/>
            <a:ext cx="3883446" cy="156845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spAutoFit/>
          </a:bodyPr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适合3岁以上的人群服用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每日1支，直接倒入口中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：3岁以上的儿童和成年人；有口腔问题的人群</a:t>
            </a:r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>
          <a:xfrm>
            <a:off x="393700" y="3300095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49880" y="598170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273925" y="597535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482227" y="3278505"/>
            <a:ext cx="6780365" cy="3627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4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1、临床验证：28天养胃效果显著，告别胃酸胃胀胃不适经临床试验证明，每天服用400mg，28天后对比三联抗生素，胃部害菌清除率提高了近20%，清除率高，根源解决胃不适情况</a:t>
            </a:r>
            <a:endParaRPr lang="zh-CN" sz="1600" b="0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专业背书：专利菌株，多国实验认证安全有效使用德国专利菌株Pylopass™罗伊氏乳杆菌，已在德国、中国、罗马尼亚、爱尔兰、俄罗斯等多个国家的多项实验中得到证实3、物理温和形式，没有负担罗伊氏乳杆菌通过精准识别、捕捉、粘附害菌，通过大便排出，温和不损伤无负担4、200亿高含量：养胃效率更高每日2粒含200亿Pylopass™ 罗伊氏乳杆菌，高于市面同类产品5、抗敏配方：全家适用不含乳糖、果糖、麦麸质等过敏源，3-14岁儿童都能使用，安全有效，温和放心，可以长期服用6、长效养胃：不会产生耐药性没有副作用，可以和抗生素搭配服用，帮助减少抗生素伤害，效率提升10%-20%</a:t>
            </a:r>
            <a:endParaRPr sz="16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517452" y="91198"/>
            <a:ext cx="6966657" cy="51816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sz="2800"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</a:t>
            </a:r>
            <a:r>
              <a:rPr lang="en-US" sz="2800" b="1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乳酸菌硬胶囊</a:t>
            </a:r>
            <a:r>
              <a:rPr lang="en-US" sz="2800" b="1" i="0" u="none" strike="noStrike" cap="none" spc="0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20粒/盒（</a:t>
            </a:r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抗</a:t>
            </a:r>
            <a:r>
              <a:rPr lang="zh-CN" sz="2800" b="1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幽</a:t>
            </a:r>
            <a:r>
              <a:rPr lang="en-US" sz="2800" b="1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益生菌）</a:t>
            </a:r>
            <a:endParaRPr lang="zh-CN" sz="2800" b="1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5"/>
            <a:ext cx="4060132" cy="262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199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299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3盒  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：99.6元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273925" y="3300095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09" y="652003"/>
            <a:ext cx="4356771" cy="260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金莎代言、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605791" y="3361370"/>
            <a:ext cx="3870269" cy="330969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spAutoFit/>
          </a:bodyPr>
          <a:lstStyle/>
          <a:p>
            <a:r>
              <a:rPr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用法用量：</a:t>
            </a:r>
            <a:endParaRPr b="1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 每天2粒，早餐时间段，餐前或餐后都可以， 温水送服</a:t>
            </a:r>
            <a:endParaRPr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2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</a:t>
            </a:r>
            <a:r>
              <a:rPr b="1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抵抗力下降的中老年群体、应酬多的易感染人群、根源灭菌预防复发人群等</a:t>
            </a:r>
            <a:endParaRPr sz="1600" b="0" i="0" u="none" strike="noStrik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2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</a:t>
            </a:r>
            <a:r>
              <a:rPr lang="zh-CN" sz="1600" b="0" i="0" u="none" strike="noStrike" cap="none" spc="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3岁以下幼儿及</a:t>
            </a:r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孕妇、哺乳期女性、过敏体质者不建议服用。正在服药的人群应在医师指导下服用，</a:t>
            </a:r>
            <a:r>
              <a:rPr lang="zh-CN" sz="1600" b="0" i="0" u="none" strike="noStrike" cap="none" spc="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和抗生素搭配服用需间隔2个小时</a:t>
            </a:r>
            <a:endParaRPr lang="zh-CN" sz="1600" b="0" i="0" u="none" strike="noStrike" cap="none" spc="0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0" name="图片 39"/>
          <p:cNvPicPr/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93700" y="752861"/>
            <a:ext cx="2360543" cy="2360543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393700" y="3300092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49880" y="598167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7273925" y="597532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393700" y="3257900"/>
            <a:ext cx="6896631" cy="335478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0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0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400" b="0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1、专业背书：专利菌株，改善肥胖</a:t>
            </a:r>
            <a:endParaRPr lang="zh-CN" sz="1400" b="0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400" b="0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采用改善肥胖的专利菌株组合（鼠李糖乳杆菌BV-77，动物双歧杆菌CP-9），临床证实该菌株组合可以减少内脏脂肪堆积、胆固醇，避免高脂肪饮食引起的肝脏损伤，改善肥胖；</a:t>
            </a:r>
            <a:endParaRPr lang="zh-CN" sz="1400" b="0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400" b="0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2、临床验证：28天减轻酒精损伤、减少脂质堆积</a:t>
            </a:r>
            <a:endParaRPr lang="zh-CN" sz="1400" b="0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400" b="0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3、针对性解决：职场人群肝脏痛点、预防+改善双守护</a:t>
            </a:r>
            <a:endParaRPr lang="zh-CN" sz="1400" b="0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400" b="0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①预防和改善酒精肝，减少酒精引发的炎症反应，减少因长期喝酒带来的肝损伤；</a:t>
            </a:r>
            <a:endParaRPr lang="zh-CN" sz="1400" b="0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400" b="0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②预防和改善脂肪肝，降低血液中甘油三酯、胆固醇、避免高脂肪饮食引起的肝脏损伤，改善因高盐高糖等不良饮食习惯引起的肥胖问题；</a:t>
            </a:r>
            <a:endParaRPr lang="zh-CN" sz="1400" b="0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400" b="0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③加班熬夜，护肝不爆肝。为脂肪肝前期人群提前预防，为已患脂肪肝人群后期改善，全程养护；</a:t>
            </a:r>
            <a:endParaRPr lang="zh-CN" sz="1400" b="0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400" b="0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4、480亿高含量、高活性</a:t>
            </a:r>
            <a:endParaRPr lang="zh-CN" sz="1400" b="0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400" b="0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每3粒含有480亿个有益菌，专利微囊包埋技术，稳定维持益生菌高效活性</a:t>
            </a:r>
            <a:endParaRPr lang="zh-CN" sz="1400" b="0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393700" y="73022"/>
            <a:ext cx="6290120" cy="560805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</a:bodyPr>
          <a:lstStyle/>
          <a:p>
            <a:pPr marL="0" marR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sz="2800" b="1" i="0" u="none" strike="noStrike" cap="none" spc="0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isdg脂肪肝益生菌30粒/盒</a:t>
            </a:r>
            <a:endParaRPr lang="zh-CN" sz="2800" b="1" i="0" u="none" strike="noStrike" cap="none" spc="0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2"/>
            <a:ext cx="4063984" cy="262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zh-CN" sz="1800" b="1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30粒/盒</a:t>
            </a:r>
            <a:endParaRPr lang="zh-CN" sz="1800" b="1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219</a:t>
            </a:r>
            <a:r>
              <a:rPr lang="zh-CN" sz="1800" b="1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元/1盒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zh-CN" sz="1800" b="1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339元/3盒</a:t>
            </a:r>
            <a:endParaRPr lang="zh-CN" sz="1800" b="1" i="0" u="none" strike="noStrike" cap="none" spc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平均每盒：</a:t>
            </a:r>
            <a:r>
              <a:rPr lang="zh-CN" sz="1800" b="1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113元/盒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273925" y="3300092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623866"/>
            <a:ext cx="4356879" cy="260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金莎代言、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367904" y="3366346"/>
            <a:ext cx="4589146" cy="329112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noAutofit/>
          </a:bodyPr>
          <a:lstStyle/>
          <a:p>
            <a:r>
              <a:rPr lang="zh-CN" sz="1800" b="1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lang="zh-CN" sz="1800" b="0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800" b="0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800" b="0" i="0" u="none" strike="noStrike" cap="none" spc="0">
                <a:solidFill>
                  <a:srgbClr val="2B3033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每日午饭后3粒，用水吞服</a:t>
            </a:r>
            <a:endParaRPr lang="zh-CN" sz="1800" b="0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400" b="0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800" b="1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适宜人群：</a:t>
            </a:r>
            <a:r>
              <a:rPr lang="zh-CN" sz="1800" b="0" i="0" u="none" strike="noStrike" cap="none" spc="0">
                <a:solidFill>
                  <a:srgbClr val="171A1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1、加班熬夜，爆肝疲劳</a:t>
            </a:r>
            <a:endParaRPr lang="zh-CN" sz="1800" b="0" i="0" u="none" strike="noStrike" cap="none" spc="0">
              <a:solidFill>
                <a:srgbClr val="171A1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800" b="0" i="0" u="none" strike="noStrike" cap="none" spc="0">
                <a:solidFill>
                  <a:srgbClr val="171A1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2、长期喝酒习惯，经常应酬，酒精肝脂肪肝负担</a:t>
            </a:r>
            <a:endParaRPr lang="zh-CN" sz="1800" b="0" i="0" u="none" strike="noStrike" cap="none" spc="0">
              <a:solidFill>
                <a:srgbClr val="171A1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800" b="0" i="0" u="none" strike="noStrike" cap="none" spc="0">
                <a:solidFill>
                  <a:srgbClr val="171A1D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3、高脂高油、依赖外卖，肝脏脂肪堆积</a:t>
            </a:r>
            <a:endParaRPr lang="zh-CN" sz="1800" b="0" i="0" u="none" strike="noStrike" cap="none" spc="0">
              <a:solidFill>
                <a:srgbClr val="171A1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400" b="0" i="0" u="none" strike="noStrike" cap="none" spc="0">
              <a:solidFill>
                <a:srgbClr val="171A1D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800" b="0" i="0" u="none" strike="noStrike" cap="none" spc="0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禁忌人群/禁忌事项：3岁以下的婴幼儿和孕妇不宜服用，对乳酸菌及大豆有过敏反应的人群不宜服用</a:t>
            </a:r>
            <a:endParaRPr lang="zh-CN" sz="1600" b="0" i="0" u="none" strike="noStrike" cap="none" spc="0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23" name="图片 22"/>
          <p:cNvPicPr/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93700" y="791113"/>
            <a:ext cx="2364045" cy="236404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>
          <a:xfrm>
            <a:off x="393700" y="3300095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49880" y="598170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273925" y="597535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528240" y="3382589"/>
            <a:ext cx="6468622" cy="341965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4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然钾营养元素，品牌荣获"MONDE SELECTION世界食品品质评鉴大会"金奖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1、采用复合营养配方，融合多种天然营养，维持神经健康、心律正常，</a:t>
            </a:r>
            <a:r>
              <a:rPr lang="zh-CN" sz="1600" b="0" u="none">
                <a:solidFill>
                  <a:srgbClr val="FE2C23"/>
                </a:solidFill>
                <a:ea typeface="微软雅黑" panose="020B0503020204020204" charset="-122"/>
              </a:rPr>
              <a:t>缓解酸痛，预防中风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2、保持身体活力：</a:t>
            </a:r>
            <a:r>
              <a:rPr lang="zh-CN" sz="1600" b="0" u="none">
                <a:solidFill>
                  <a:srgbClr val="FE2C23"/>
                </a:solidFill>
                <a:ea typeface="微软雅黑" panose="020B0503020204020204" charset="-122"/>
              </a:rPr>
              <a:t>褐藻提取物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富含高活性钾离子，与过量钠离子结合，结合力是普通的钾离子20-30倍，全面维持身体平衡。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3、减轻身体负荷：精选日本地下深层的纯净白云石，经特殊工艺提炼天然钙源，</a:t>
            </a:r>
            <a:r>
              <a:rPr lang="zh-CN" sz="1600" b="0" u="none">
                <a:solidFill>
                  <a:srgbClr val="FE2C23"/>
                </a:solidFill>
                <a:ea typeface="微软雅黑" panose="020B0503020204020204" charset="-122"/>
              </a:rPr>
              <a:t>补充骨骼营养，增加骨密度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4、调节健康：橙皮苷+瓜氨酸+微量元素，增强细胞防御力，兼具缓解身体疲劳、降低压力、</a:t>
            </a:r>
            <a:r>
              <a:rPr lang="zh-CN" sz="1600" b="0" u="none">
                <a:solidFill>
                  <a:srgbClr val="FE2C23"/>
                </a:solidFill>
                <a:ea typeface="微软雅黑" panose="020B0503020204020204" charset="-122"/>
              </a:rPr>
              <a:t>平衡血糖浓度与提高体能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等多重效果。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5、便利携带，健康无副作用，建议为早餐后服用3粒，补充营养不间断，更利于钾元素吸收。</a:t>
            </a:r>
            <a:endParaRPr 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>
          <a:xfrm>
            <a:off x="393700" y="73025"/>
            <a:ext cx="6289040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钾元素 </a:t>
            </a:r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90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粒</a:t>
            </a:r>
            <a:endParaRPr lang="en-US" altLang="zh-CN" sz="2800" b="1" dirty="0">
              <a:solidFill>
                <a:srgbClr val="38B4C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5"/>
            <a:ext cx="4164739" cy="262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90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158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198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  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99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273925" y="3300095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>
          <a:xfrm>
            <a:off x="7484110" y="713740"/>
            <a:ext cx="435673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金莎代言、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626679" y="3686656"/>
            <a:ext cx="3867858" cy="230695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spAutoFit/>
          </a:bodyPr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每日3粒，早饭后半小时温水服用</a:t>
            </a:r>
            <a:r>
              <a:rPr lang="zh-CN" altLang="en-US" sz="1600" b="0" u="none">
                <a:solidFill>
                  <a:srgbClr val="000000"/>
                </a:solidFill>
                <a:ea typeface="微软雅黑" panose="020B0503020204020204" charset="-122"/>
              </a:rPr>
              <a:t>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身体长期低钾、易疲劳、经常熬夜、饮食不均衡及更年期人群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禁忌人群/禁忌事项：经期、孕妇、哺乳期女性、过敏体质者暂停服用。正在服药的人群应在医师指导下服用。</a:t>
            </a:r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upload_4024850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3125" y="713587"/>
            <a:ext cx="1983217" cy="2474387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>
          <a:xfrm>
            <a:off x="393700" y="3300095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49880" y="598170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273925" y="597535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531495" y="3378834"/>
            <a:ext cx="6405533" cy="3122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4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火遍亚洲20000家药妆店，被誉为“肠道直通车”，轻松解决便秘困扰。</a:t>
            </a:r>
            <a:endParaRPr lang="zh-CN" sz="18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1、防治便秘：232植物发酵精华+大豆纤维+抗性糊精，</a:t>
            </a:r>
            <a:r>
              <a:rPr lang="zh-CN" sz="1800" b="0" u="none">
                <a:solidFill>
                  <a:srgbClr val="FE2C23"/>
                </a:solidFill>
                <a:ea typeface="微软雅黑" panose="020B0503020204020204" charset="-122"/>
              </a:rPr>
              <a:t>热量低，纤维高</a:t>
            </a:r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，加速肠道蠕动，缓解便秘。</a:t>
            </a:r>
            <a:endParaRPr lang="zh-CN" sz="18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2、改善肠道环境：富含双歧杆菌，维护肠道正常菌群平衡，</a:t>
            </a:r>
            <a:r>
              <a:rPr lang="zh-CN" sz="1800" b="0" u="none">
                <a:solidFill>
                  <a:srgbClr val="FE2C23"/>
                </a:solidFill>
                <a:ea typeface="微软雅黑" panose="020B0503020204020204" charset="-122"/>
              </a:rPr>
              <a:t>降低肠道pH值，抑制病原微生物生长</a:t>
            </a:r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。</a:t>
            </a:r>
            <a:endParaRPr lang="zh-CN" sz="18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3、燃烧脂肪：选取毛喉鞘蕊花精心提取—弗斯可林，</a:t>
            </a:r>
            <a:r>
              <a:rPr lang="zh-CN" sz="1800" b="0" u="none">
                <a:solidFill>
                  <a:srgbClr val="FE2C23"/>
                </a:solidFill>
                <a:ea typeface="微软雅黑" panose="020B0503020204020204" charset="-122"/>
              </a:rPr>
              <a:t>加速脂肪细胞代谢</a:t>
            </a:r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，减少体重增加量、食物吸收量和脂肪累积。</a:t>
            </a:r>
            <a:endParaRPr lang="zh-CN" sz="18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4、每日2粒，强力清除肠内顽固油脂、宿便与有害物质，改写肠龄，卸下腹担。</a:t>
            </a:r>
            <a:endParaRPr 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>
          <a:xfrm>
            <a:off x="393700" y="73025"/>
            <a:ext cx="6289040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直行便 </a:t>
            </a:r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粒</a:t>
            </a:r>
            <a:endParaRPr lang="en-US" altLang="zh-CN" sz="2800" b="1" dirty="0">
              <a:solidFill>
                <a:srgbClr val="38B4C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4" y="594995"/>
            <a:ext cx="4171847" cy="262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138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178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  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89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273925" y="3300095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652003"/>
            <a:ext cx="4356771" cy="260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金莎代言、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728620" y="3473507"/>
            <a:ext cx="3867858" cy="249174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spAutoFit/>
          </a:bodyPr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每日2粒，早饭前半小时温水送服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脂肪堆积严重的人群、排便困难的中老年人士、肠胃动力弱者</a:t>
            </a:r>
            <a:endParaRPr lang="zh-CN" sz="18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</a:t>
            </a:r>
            <a:r>
              <a:rPr lang="zh-CN" sz="1800" b="0" u="none">
                <a:solidFill>
                  <a:srgbClr val="7030A0"/>
                </a:solidFill>
                <a:ea typeface="微软雅黑" panose="020B0503020204020204" charset="-122"/>
              </a:rPr>
              <a:t>经期、孕妇、哺乳期女性、过敏体质者暂停服用。正在服药的人群应在医师指导下服用。</a:t>
            </a:r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upload_5900191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409" y="714224"/>
            <a:ext cx="2116858" cy="256432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>
          <a:xfrm>
            <a:off x="393700" y="3300095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49880" y="598170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273925" y="597535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550030" y="3471509"/>
            <a:ext cx="6405533" cy="28330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4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天然铁分子</a:t>
            </a:r>
            <a:r>
              <a:rPr lang="en-US" sz="1600" b="0" u="none">
                <a:solidFill>
                  <a:srgbClr val="000000"/>
                </a:solidFill>
                <a:latin typeface="Times New Roman" panose="02020603050405020304"/>
              </a:rPr>
              <a:t>+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维生素，品牌荣获“</a:t>
            </a:r>
            <a:r>
              <a:rPr lang="en-US" sz="1600" b="0" u="none">
                <a:solidFill>
                  <a:srgbClr val="000000"/>
                </a:solidFill>
                <a:latin typeface="Times New Roman" panose="02020603050405020304"/>
              </a:rPr>
              <a:t>MONDE SELECTION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世界食品品质评鉴大会”金奖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1、预防、改善贫血：高纯度铁分子，人体必须的重要营养元素，帮助缓解缺铁引起的头晕，情绪波动，高血压等健康问题。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2、养颜美肤：铁元素可</a:t>
            </a:r>
            <a:r>
              <a:rPr lang="zh-CN" sz="1600" b="0" u="none">
                <a:solidFill>
                  <a:srgbClr val="FE2C23"/>
                </a:solidFill>
                <a:ea typeface="微软雅黑" panose="020B0503020204020204" charset="-122"/>
              </a:rPr>
              <a:t>提高人体血红蛋白水平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，使皮肤更加光彩红润，还原好气色。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3、增强体质：科学配比</a:t>
            </a:r>
            <a:r>
              <a:rPr lang="en-US" sz="1600" b="0" u="none">
                <a:solidFill>
                  <a:srgbClr val="000000"/>
                </a:solidFill>
                <a:latin typeface="Times New Roman" panose="02020603050405020304"/>
              </a:rPr>
              <a:t>3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种</a:t>
            </a:r>
            <a:r>
              <a:rPr lang="en-US" sz="1600" b="0" u="none">
                <a:solidFill>
                  <a:srgbClr val="000000"/>
                </a:solidFill>
                <a:latin typeface="Times New Roman" panose="02020603050405020304"/>
              </a:rPr>
              <a:t>B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族维生素，促进红血球产生，</a:t>
            </a:r>
            <a:r>
              <a:rPr lang="zh-CN" sz="1600" b="0" u="none">
                <a:solidFill>
                  <a:srgbClr val="FE2C23"/>
                </a:solidFill>
                <a:ea typeface="微软雅黑" panose="020B0503020204020204" charset="-122"/>
              </a:rPr>
              <a:t>提高铁的吸收率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，预防贫血，多重养血。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4、每天</a:t>
            </a:r>
            <a:r>
              <a:rPr lang="en-US" sz="1600" b="0" u="none">
                <a:solidFill>
                  <a:srgbClr val="000000"/>
                </a:solidFill>
                <a:latin typeface="Times New Roman" panose="02020603050405020304"/>
              </a:rPr>
              <a:t>1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粒，温水或常温水送服，提高了身体机能和精神状况，预防脱发与记忆力减退。</a:t>
            </a:r>
            <a:endParaRPr 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>
          <a:xfrm>
            <a:off x="393700" y="73025"/>
            <a:ext cx="6289040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铁+维生素  </a:t>
            </a:r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粒</a:t>
            </a:r>
            <a:endParaRPr lang="en-US" altLang="zh-CN" sz="2800" b="1" dirty="0">
              <a:solidFill>
                <a:srgbClr val="38B4C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4" y="594995"/>
            <a:ext cx="4079441" cy="262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138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178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  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89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273925" y="3300095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>
          <a:xfrm>
            <a:off x="7484110" y="713740"/>
            <a:ext cx="435673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金莎代言、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700818" y="3556913"/>
            <a:ext cx="3867858" cy="255333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spAutoFit/>
          </a:bodyPr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u="none">
                <a:solidFill>
                  <a:srgbClr val="2B3033"/>
                </a:solidFill>
                <a:ea typeface="微软雅黑" panose="020B0503020204020204" charset="-122"/>
              </a:rPr>
              <a:t>每天1粒，饭前半小时温水或常温水送服 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专为女性定制，需要补充维B的，经常熬夜加班的，饮食习惯不均衡的，气色经常不好没有活力的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禁忌人群/禁忌事项：经期、孕妇、哺乳期女性、过敏体质者暂停服用。正在服药的人群应在医师指导下服用。</a:t>
            </a:r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upload_1243669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9224" y="704320"/>
            <a:ext cx="1862741" cy="252072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>
          <a:xfrm>
            <a:off x="393700" y="3300095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49880" y="598170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273925" y="597535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550030" y="3527113"/>
            <a:ext cx="6405605" cy="2996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0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CAA认证的机能性表示食品，N倍提升燃脂力，打破脂肪壁垒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1、采用中药植萃配方，提取天然葛根花的精华成分—PFE，调节人体微循环，</a:t>
            </a:r>
            <a:r>
              <a:rPr lang="zh-CN" sz="1600" b="0" u="none">
                <a:solidFill>
                  <a:srgbClr val="FE2C23"/>
                </a:solidFill>
                <a:ea typeface="微软雅黑" panose="020B0503020204020204" charset="-122"/>
              </a:rPr>
              <a:t>防止腹部脂肪堆积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2、降血脂：富含7种异黄酮，加速</a:t>
            </a:r>
            <a:r>
              <a:rPr lang="zh-CN" sz="1600" b="0" u="none">
                <a:solidFill>
                  <a:srgbClr val="FE2C23"/>
                </a:solidFill>
                <a:ea typeface="微软雅黑" panose="020B0503020204020204" charset="-122"/>
              </a:rPr>
              <a:t>消耗胆固醇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，降低血液中脂质浓度。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3、抗糖分：多种活性成分，协同增效，加速胰岛素分泌，使血糖保持正常状态。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4、护肝脏：鸢尾黄素+甘氨酸，提高身体代谢能力，</a:t>
            </a:r>
            <a:r>
              <a:rPr lang="zh-CN" sz="1600" b="0" u="none">
                <a:solidFill>
                  <a:srgbClr val="FE2C23"/>
                </a:solidFill>
                <a:ea typeface="微软雅黑" panose="020B0503020204020204" charset="-122"/>
              </a:rPr>
              <a:t>预防生成脂肪肝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，维持身体健康水平。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5、实施原料品质管理，杜绝抗生素、人工激素与重金属成分，健康安全，无副作用。</a:t>
            </a:r>
            <a:endParaRPr 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>
          <a:xfrm>
            <a:off x="393700" y="73025"/>
            <a:ext cx="6289040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葛花提取物营养片</a:t>
            </a:r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粒</a:t>
            </a:r>
            <a:endParaRPr lang="en-US" altLang="zh-CN" sz="2800" b="1" dirty="0">
              <a:solidFill>
                <a:srgbClr val="38B4C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4" y="594995"/>
            <a:ext cx="4079441" cy="262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279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198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  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99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273925" y="3300095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>
          <a:xfrm>
            <a:off x="7484110" y="713740"/>
            <a:ext cx="435673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金莎代言、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700818" y="3529111"/>
            <a:ext cx="3867858" cy="279971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spAutoFit/>
          </a:bodyPr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16岁以上人群， 早饭前半小时服用2粒，温水吞服即可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办公室久坐的虚胖人群、戒不掉美食的吃货一族、渴望好身材的爱美人士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禁忌人群/禁忌事项：经期、孕妇、哺乳期女性、过敏体质者暂停服用。正在服药的人群应在医师指导下服用。</a:t>
            </a:r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upload_9845862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764" y="648716"/>
            <a:ext cx="2585595" cy="258559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>
          <a:xfrm>
            <a:off x="393700" y="3300095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49880" y="598170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273925" y="597535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555204" y="3577871"/>
            <a:ext cx="6405533" cy="2763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0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CAA认证的机能性表示食品，日本东京【健康博览会】首推品牌。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1、甄选天然毗黎勒，经特殊工艺萃取活性成分—没食子酸，原生态，纯度高，有效</a:t>
            </a:r>
            <a:r>
              <a:rPr lang="zh-CN" sz="1600" b="0" u="none">
                <a:solidFill>
                  <a:srgbClr val="FE2C23"/>
                </a:solidFill>
                <a:ea typeface="微软雅黑" panose="020B0503020204020204" charset="-122"/>
              </a:rPr>
              <a:t>抑制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人体对脂肪和糖分</a:t>
            </a:r>
            <a:r>
              <a:rPr lang="zh-CN" sz="1600" b="0" u="none">
                <a:solidFill>
                  <a:srgbClr val="FE2C23"/>
                </a:solidFill>
                <a:ea typeface="微软雅黑" panose="020B0503020204020204" charset="-122"/>
              </a:rPr>
              <a:t>热量的摄取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，给负重身材做“除法”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2、抗糖：毗黎勒精华作为“糖分搬运工”，可阻断食物中糖分的分解，</a:t>
            </a:r>
            <a:r>
              <a:rPr lang="zh-CN" sz="1600" b="0" u="none">
                <a:solidFill>
                  <a:srgbClr val="FE2C23"/>
                </a:solidFill>
                <a:ea typeface="微软雅黑" panose="020B0503020204020204" charset="-122"/>
              </a:rPr>
              <a:t>降低糖分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在小肠中的</a:t>
            </a:r>
            <a:r>
              <a:rPr lang="zh-CN" sz="1600" b="0" u="none">
                <a:solidFill>
                  <a:srgbClr val="FE2C23"/>
                </a:solidFill>
                <a:ea typeface="微软雅黑" panose="020B0503020204020204" charset="-122"/>
              </a:rPr>
              <a:t>吸收率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，实现降低血糖值。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3、断脂：作为“脂肪狙击手”，毗黎勒避免食物中脂肪降解，使脂肪难以被小肠吸收，从而</a:t>
            </a:r>
            <a:r>
              <a:rPr lang="zh-CN" sz="1600" b="0" u="none">
                <a:solidFill>
                  <a:srgbClr val="FE2C23"/>
                </a:solidFill>
                <a:ea typeface="微软雅黑" panose="020B0503020204020204" charset="-122"/>
              </a:rPr>
              <a:t>防止脂肪囤积，抑制体脂上升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4、遵循GMP国际标准，严密设备加工，杜绝药物与抗生素成分，保证其高品质与纯度。</a:t>
            </a:r>
            <a:endParaRPr 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>
          <a:xfrm>
            <a:off x="393700" y="73025"/>
            <a:ext cx="6289040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毗黎勒提取物营养片</a:t>
            </a:r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粒</a:t>
            </a:r>
            <a:endParaRPr lang="en-US" altLang="zh-CN" sz="2800" b="1" dirty="0">
              <a:solidFill>
                <a:srgbClr val="38B4C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4" y="594995"/>
            <a:ext cx="3994142" cy="262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279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278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  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139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273925" y="3300095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>
          <a:xfrm>
            <a:off x="7484110" y="713740"/>
            <a:ext cx="435673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金莎代言、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700818" y="3575448"/>
            <a:ext cx="3867858" cy="255333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spAutoFit/>
          </a:bodyPr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sz="1600" b="0" u="none">
                <a:solidFill>
                  <a:srgbClr val="000000"/>
                </a:solidFill>
                <a:latin typeface="微软雅黑" panose="020B0503020204020204" charset="-122"/>
              </a:rPr>
              <a:t>   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16岁以上人群， 早饭前半小时服用2粒，温水吞服即可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便秘人群、久坐白领、运动量少、减肥人士、肠胃动力不足等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禁忌人群/禁忌事项：经期、孕妇、哺乳期女性、过敏体质者暂停服用。正在服药的人群应在医师指导下服用。</a:t>
            </a:r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upload_3591423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262" y="630181"/>
            <a:ext cx="2604130" cy="260413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>
          <a:xfrm>
            <a:off x="393700" y="3300095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2849880" y="598170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7273925" y="597535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547443" y="3440366"/>
            <a:ext cx="6405605" cy="29969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0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CAA认证的机能性表示食品，日本东京【健康博览会】首推品牌。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1、采用优良乳酸菌群发酵、提纯的GABA，吸收率与生物利用率更高，帮助</a:t>
            </a:r>
            <a:r>
              <a:rPr lang="zh-CN" sz="1600" b="0" u="none">
                <a:solidFill>
                  <a:srgbClr val="FE2C23"/>
                </a:solidFill>
                <a:ea typeface="微软雅黑" panose="020B0503020204020204" charset="-122"/>
              </a:rPr>
              <a:t>调节血压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、缓解失眠、保护脏器功能。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2、缓解焦虑：GABA通过调节中枢神经系统，可</a:t>
            </a:r>
            <a:r>
              <a:rPr lang="zh-CN" sz="1600" b="0" u="none">
                <a:solidFill>
                  <a:srgbClr val="FE2C23"/>
                </a:solidFill>
                <a:ea typeface="微软雅黑" panose="020B0503020204020204" charset="-122"/>
              </a:rPr>
              <a:t>平复情绪波动，避免血压升高</a:t>
            </a:r>
            <a:endParaRPr lang="zh-CN" sz="1600" b="0" u="none">
              <a:solidFill>
                <a:srgbClr val="FE2C23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3、提升睡眠：GABA是脑内重要的抑制性递质，缓解焦虑情绪，</a:t>
            </a:r>
            <a:r>
              <a:rPr lang="zh-CN" sz="1600" b="0" u="none">
                <a:solidFill>
                  <a:srgbClr val="FE2C23"/>
                </a:solidFill>
                <a:ea typeface="微软雅黑" panose="020B0503020204020204" charset="-122"/>
              </a:rPr>
              <a:t>改善睡眠质量，利于血压降低。</a:t>
            </a:r>
            <a:endParaRPr lang="zh-CN" sz="1600" b="0" u="none">
              <a:solidFill>
                <a:srgbClr val="FE2C23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4、改善代谢：研究证实，GABA通过中枢交感神经，调节、</a:t>
            </a:r>
            <a:r>
              <a:rPr lang="zh-CN" sz="1600" b="0" u="none">
                <a:solidFill>
                  <a:srgbClr val="FE2C23"/>
                </a:solidFill>
                <a:ea typeface="微软雅黑" panose="020B0503020204020204" charset="-122"/>
              </a:rPr>
              <a:t>促进血管扩张，稳定血压心率。</a:t>
            </a:r>
            <a:endParaRPr lang="zh-CN" sz="1600" b="0" u="none">
              <a:solidFill>
                <a:srgbClr val="FE2C23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5、每2粒含有GABA达20mg，使血液供应更通畅，缓解压力，身体仿佛卸下一座山。</a:t>
            </a:r>
            <a:endParaRPr 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>
          <a:xfrm>
            <a:off x="315189" y="75645"/>
            <a:ext cx="6366810" cy="579947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lstStyle/>
          <a:p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isdg GABA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营养片 </a:t>
            </a:r>
            <a:r>
              <a:rPr lang="en-US" altLang="zh-CN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altLang="en-US" sz="2800" b="1" dirty="0">
                <a:solidFill>
                  <a:srgbClr val="38B4C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</a:rPr>
              <a:t>粒</a:t>
            </a:r>
            <a:endParaRPr lang="zh-CN" altLang="en-US" sz="2800" b="1" dirty="0">
              <a:solidFill>
                <a:srgbClr val="38B4C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2800" b="1" dirty="0">
              <a:solidFill>
                <a:srgbClr val="38B4C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4" y="594995"/>
            <a:ext cx="4122090" cy="262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279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208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  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104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7273925" y="3300095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>
          <a:xfrm>
            <a:off x="7484110" y="713740"/>
            <a:ext cx="4356735" cy="2399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 dirty="0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altLang="en-US" sz="14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金莎代言、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altLang="en-US" sz="1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700818" y="3603250"/>
            <a:ext cx="3867858" cy="255333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spAutoFit/>
          </a:bodyPr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16岁以上人群， 早饭前半小时服用2粒，温水吞服即可</a:t>
            </a:r>
            <a:r>
              <a:rPr lang="zh-CN" altLang="en-US" sz="1600" b="0" u="none">
                <a:solidFill>
                  <a:srgbClr val="000000"/>
                </a:solidFill>
                <a:ea typeface="微软雅黑" panose="020B0503020204020204" charset="-122"/>
              </a:rPr>
              <a:t>。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：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经常熬夜人群、抵抗力较差者、血压偏高人群、血管老化的中老年群体</a:t>
            </a:r>
            <a:r>
              <a:rPr lang="zh-CN" altLang="en-US" sz="1600" b="0" u="none">
                <a:solidFill>
                  <a:srgbClr val="000000"/>
                </a:solidFill>
                <a:ea typeface="微软雅黑" panose="020B0503020204020204" charset="-122"/>
              </a:rPr>
              <a:t>。</a:t>
            </a:r>
            <a:endParaRPr lang="zh-CN" altLang="en-US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禁忌人群/禁忌事项：经期、孕妇、哺乳期女性、过敏体质者暂停服用。正在服药的人群应在医师指导下服用。</a:t>
            </a:r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upload_22036529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6588" y="657983"/>
            <a:ext cx="2696804" cy="269680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393700" y="3300093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49880" y="598168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7273925" y="597533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494426" y="3360298"/>
            <a:ext cx="6405857" cy="32306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0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火遍亚洲的TOP级酵素，卡路里的燃烧机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1、甄选121种珍贵植物，经特殊酵母精心发酵，搭配多种天然燃脂成分，全面激发机体代谢活力，一键清零卡路里。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2、改善内循环：121种植物发酵提取物+酵母，富含植物纤维与消化酶，可促进肠道蠕动，改善人体微生态环境，加速清除体内顽固宿便与油脂。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3、暖身驱寒：高活性的金时生姜粉，可增强人体内分泌功能，清除体内湿气、寒气，避免脂肪堆积。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4、提高脂肪代谢：天然提纯的弗斯可林+左旋肉碱，促进脂肪的氧化与分解，同时减少食物吸收量，燃烧多余的脂肪+减少脂肪囤积。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5、采用特制瓮器发酵，营养成分活性高，易吸收。便利携带，随便守护苗条身材。</a:t>
            </a:r>
            <a:endParaRPr 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393700" y="73025"/>
            <a:ext cx="7016115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isdg Diet Hot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酵素 </a:t>
            </a:r>
            <a:r>
              <a:rPr lang="en-US" altLang="zh-CN" sz="2800" b="1" dirty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800" b="1" dirty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炸姐历史爆款</a:t>
            </a:r>
            <a:endParaRPr lang="en-US" sz="2800" b="1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4" y="594993"/>
            <a:ext cx="4044007" cy="262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158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118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  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59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273925" y="3300093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623867"/>
            <a:ext cx="4356879" cy="260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金莎代言、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700818" y="3612518"/>
            <a:ext cx="3868038" cy="270430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spAutoFit/>
          </a:bodyPr>
          <a:lstStyle/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每天2粒，早晚餐后半小时各1粒，温水送服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管不住嘴的吃货党、畏寒怕冷的体虚族、肠胃不通的便秘人士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禁忌人群/禁忌事项：经期、孕妇、哺乳期女性、过敏体质者暂停服用。正在服药的人群应在医师指导下服用。</a:t>
            </a:r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upload_80439163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435566" y="713585"/>
            <a:ext cx="2465120" cy="2492922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393700" y="3300094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49880" y="598169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7273925" y="597534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528240" y="3382588"/>
            <a:ext cx="6459355" cy="318797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15000"/>
              </a:lnSpc>
            </a:pPr>
            <a:r>
              <a:rPr lang="zh-CN" sz="2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4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15000"/>
              </a:lnSpc>
            </a:pP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1）胶囊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纳豆激酶优势：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a.作用时间长：胶囊体内利用率吸收率高，保证不被胃酸腐蚀，使小肠高效吸收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作用时间可长达8-12小时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，无需大量服用；b.胶囊形式改善了纳豆原有的氨臭味，在口感和气味上更易被接受，容易吞服。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pPr>
              <a:lnSpc>
                <a:spcPct val="115000"/>
              </a:lnSpc>
            </a:pP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2）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安全性高，祛除K2（嘌呤</a:t>
            </a: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）：K2具有凝血作用，采用日本先进技术去除了纳豆中的维生素K2和嘌呤，在溶血栓的同时不产生传统溶栓产品的出血现象，痛风可吃.</a:t>
            </a:r>
            <a:endParaRPr lang="zh-CN" sz="14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pPr>
              <a:lnSpc>
                <a:spcPct val="115000"/>
              </a:lnSpc>
            </a:pP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3）活性高达4000FU：最适合正常或亚健康人群以及心脑血管疾病患者使用，可以有效</a:t>
            </a:r>
            <a:r>
              <a:rPr lang="zh-CN" sz="1400" b="0" u="none">
                <a:solidFill>
                  <a:srgbClr val="FF0000"/>
                </a:solidFill>
                <a:ea typeface="微软雅黑" panose="020B0503020204020204" charset="-122"/>
              </a:rPr>
              <a:t>溶解血栓、降血脂、预防和改善心脑血管疾病，很好的呵护血管</a:t>
            </a:r>
            <a:endParaRPr lang="zh-CN" sz="1400" b="0" u="none">
              <a:solidFill>
                <a:srgbClr val="FF0000"/>
              </a:solidFill>
              <a:ea typeface="微软雅黑" panose="020B0503020204020204" charset="-122"/>
            </a:endParaRPr>
          </a:p>
          <a:p>
            <a:pPr>
              <a:lnSpc>
                <a:spcPct val="115000"/>
              </a:lnSpc>
            </a:pPr>
            <a:r>
              <a:rPr lang="zh-CN" sz="1400" b="0" u="none">
                <a:solidFill>
                  <a:srgbClr val="000000"/>
                </a:solidFill>
                <a:ea typeface="微软雅黑" panose="020B0503020204020204" charset="-122"/>
              </a:rPr>
              <a:t>4）纳豆激酶功效：平衡血压（调整亚健康）、改善血脂（持续巩固）改善血液粘稠、疏通血管（长效守护/血液循环畅通）</a:t>
            </a:r>
            <a:endParaRPr 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393700" y="73024"/>
            <a:ext cx="6289112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纳豆生活 </a:t>
            </a:r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altLang="zh-CN" sz="2800" b="1" dirty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800" b="1" dirty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炸姐历史爆款</a:t>
            </a:r>
            <a:endParaRPr lang="en-US" sz="2800" b="1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4" y="594994"/>
            <a:ext cx="4079513" cy="2625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60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瓶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218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瓶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178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瓶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89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273925" y="3300094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713739"/>
            <a:ext cx="4356807" cy="260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金莎代言、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386092" y="3503065"/>
            <a:ext cx="4503940" cy="350306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noAutofit/>
          </a:bodyPr>
          <a:lstStyle/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早晚饭后半小时各1粒(一天2粒)，温水送服，13岁以上人群服用。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三高人群、心脏病等心脑血管疾病人群、加班族、应酬党、缺乏锻炼人群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</a:t>
            </a:r>
            <a:r>
              <a:rPr lang="zh-CN" sz="1600" b="0" u="none">
                <a:solidFill>
                  <a:srgbClr val="7030A0"/>
                </a:solidFill>
                <a:ea typeface="微软雅黑" panose="020B0503020204020204" charset="-122"/>
              </a:rPr>
              <a:t>生病以及正在服药、住院的人士或儿童、孕妇、哺乳期女性、易过敏体质不建议服用，有心脑血管手术史者禁用。</a:t>
            </a:r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upload_0059737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393674" y="714020"/>
            <a:ext cx="2409515" cy="240951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393700" y="3300094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49880" y="598169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7273925" y="597534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466698" y="3224735"/>
            <a:ext cx="6405785" cy="3586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0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健身专家力荐大牌，号称“油脂的吸铁石”，</a:t>
            </a:r>
            <a:r>
              <a:rPr lang="en-US" sz="1800" b="0" u="none">
                <a:solidFill>
                  <a:srgbClr val="000000"/>
                </a:solidFill>
                <a:latin typeface="Times New Roman" panose="02020603050405020304"/>
              </a:rPr>
              <a:t>100%</a:t>
            </a:r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日本产高活性椰壳碳源</a:t>
            </a:r>
            <a:endParaRPr lang="zh-CN" sz="18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1、甄选</a:t>
            </a:r>
            <a:r>
              <a:rPr lang="en-US" sz="1800" b="0" u="none">
                <a:solidFill>
                  <a:srgbClr val="000000"/>
                </a:solidFill>
                <a:latin typeface="Times New Roman" panose="02020603050405020304"/>
              </a:rPr>
              <a:t>400mg</a:t>
            </a:r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天然椰壳炭，生物活性高，</a:t>
            </a:r>
            <a:r>
              <a:rPr lang="zh-CN" sz="1800" b="0" u="none">
                <a:solidFill>
                  <a:srgbClr val="FE2C23"/>
                </a:solidFill>
                <a:ea typeface="微软雅黑" panose="020B0503020204020204" charset="-122"/>
              </a:rPr>
              <a:t>吸附力强，无副作用</a:t>
            </a:r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，强力吸附体内糖分油脂，保持曼妙身材。</a:t>
            </a:r>
            <a:endParaRPr lang="zh-CN" sz="18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2、抗糖：优质椰壳炭可强力吸附糖化最终产物——</a:t>
            </a:r>
            <a:r>
              <a:rPr lang="en-US" sz="1800" b="0" u="none">
                <a:solidFill>
                  <a:srgbClr val="000000"/>
                </a:solidFill>
                <a:latin typeface="Times New Roman" panose="02020603050405020304"/>
              </a:rPr>
              <a:t>AGEs</a:t>
            </a:r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，避免</a:t>
            </a:r>
            <a:r>
              <a:rPr lang="en-US" sz="1800" b="0" u="none">
                <a:solidFill>
                  <a:srgbClr val="000000"/>
                </a:solidFill>
                <a:latin typeface="Times New Roman" panose="02020603050405020304"/>
              </a:rPr>
              <a:t>AGEs</a:t>
            </a:r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在体内堆积，做到从源头</a:t>
            </a:r>
            <a:r>
              <a:rPr lang="zh-CN" sz="1800" b="0" u="none">
                <a:solidFill>
                  <a:srgbClr val="FE2C23"/>
                </a:solidFill>
                <a:ea typeface="微软雅黑" panose="020B0503020204020204" charset="-122"/>
              </a:rPr>
              <a:t>抗糖抗衰老</a:t>
            </a:r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。</a:t>
            </a:r>
            <a:endParaRPr lang="zh-CN" sz="18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3、排素：椰壳炭活性炭的孔隙更发达，</a:t>
            </a:r>
            <a:r>
              <a:rPr lang="zh-CN" sz="1800" b="0" u="none">
                <a:solidFill>
                  <a:srgbClr val="FE2C23"/>
                </a:solidFill>
                <a:ea typeface="微软雅黑" panose="020B0503020204020204" charset="-122"/>
              </a:rPr>
              <a:t>吸附更多油脂、毒素</a:t>
            </a:r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，使排毒效果更彻底。</a:t>
            </a:r>
            <a:endParaRPr lang="zh-CN" sz="18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4、塑形：椰壳活性炭强大的吸附能力，可促进肠胃消化、分解碳水、</a:t>
            </a:r>
            <a:r>
              <a:rPr lang="zh-CN" sz="1800" b="0" u="none">
                <a:solidFill>
                  <a:srgbClr val="FE2C23"/>
                </a:solidFill>
                <a:ea typeface="微软雅黑" panose="020B0503020204020204" charset="-122"/>
              </a:rPr>
              <a:t>改善水肿、提速代谢</a:t>
            </a:r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。</a:t>
            </a:r>
            <a:endParaRPr lang="zh-CN" sz="18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5、精巧的小袋包装，便利携带，每天午、晚餐后各</a:t>
            </a:r>
            <a:r>
              <a:rPr lang="en-US" sz="1800" b="0" u="none">
                <a:solidFill>
                  <a:srgbClr val="000000"/>
                </a:solidFill>
                <a:latin typeface="Times New Roman" panose="02020603050405020304"/>
              </a:rPr>
              <a:t>2</a:t>
            </a:r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粒，</a:t>
            </a:r>
            <a:r>
              <a:rPr lang="en-US" sz="1800" b="0" u="none">
                <a:solidFill>
                  <a:srgbClr val="000000"/>
                </a:solidFill>
                <a:latin typeface="Times New Roman" panose="02020603050405020304"/>
              </a:rPr>
              <a:t>24</a:t>
            </a:r>
            <a:r>
              <a:rPr lang="zh-CN" sz="1800" b="0" u="none">
                <a:solidFill>
                  <a:srgbClr val="000000"/>
                </a:solidFill>
                <a:ea typeface="微软雅黑" panose="020B0503020204020204" charset="-122"/>
              </a:rPr>
              <a:t>小时全面净化肠道！</a:t>
            </a:r>
            <a:endParaRPr 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393700" y="73024"/>
            <a:ext cx="6289256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活性炭</a:t>
            </a:r>
            <a:r>
              <a:rPr lang="zh-CN" sz="2800" b="1" i="0" u="none" strike="noStrike" cap="none" spc="0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120粒/袋</a:t>
            </a:r>
            <a:r>
              <a:rPr lang="en-US" altLang="zh-CN" sz="2800" b="1" dirty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800" b="1" dirty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炸姐历史爆款</a:t>
            </a:r>
            <a:endParaRPr lang="zh-CN" sz="2800" b="1" i="0" u="none" strike="noStrike" cap="none" spc="0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4"/>
            <a:ext cx="4115666" cy="2625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120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粒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</a:t>
            </a:r>
            <a:r>
              <a:rPr lang="zh-CN" sz="1800" b="1" i="0" u="none" strike="noStrike" cap="none" spc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168元/袋</a:t>
            </a:r>
            <a:endParaRPr lang="zh-CN" sz="1800" b="1" i="0" u="none" strike="noStrike" cap="none" spc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zh-CN" sz="1800" b="1" i="0" u="none" strike="noStrike" cap="none" spc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158元/2袋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zh-CN" sz="1800" b="1" i="0" u="none" strike="noStrike" cap="none" spc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79元/袋</a:t>
            </a:r>
            <a:endParaRPr lang="zh-CN" sz="1800" b="1" i="0" u="none" strike="noStrike" cap="none" spc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273925" y="3300094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581709"/>
            <a:ext cx="4356807" cy="2605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金莎代言、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645214" y="3575448"/>
            <a:ext cx="3868146" cy="266977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spAutoFit/>
          </a:bodyPr>
          <a:lstStyle/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早晚餐后半小时各2粒，温水送服，一袋一月量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r>
              <a:rPr lang="zh-CN" sz="1600" b="0" u="none">
                <a:solidFill>
                  <a:srgbClr val="000000"/>
                </a:solidFill>
                <a:ea typeface="微软雅黑" panose="020B0503020204020204" charset="-122"/>
              </a:rPr>
              <a:t>消化不良、脂肪囤积、肠胃堵塞、饮食油腻、排便不畅等。</a:t>
            </a:r>
            <a:endParaRPr lang="zh-CN" sz="1600" b="0" u="none">
              <a:solidFill>
                <a:srgbClr val="000000"/>
              </a:solidFill>
              <a:ea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禁忌人群/禁忌事项：经期、孕妇、哺乳期女性、过敏体质者暂停服用。正在服药的人群应在医师指导下服用。</a:t>
            </a:r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图片 5" descr="upload_6386449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 bwMode="auto">
          <a:xfrm>
            <a:off x="611646" y="713586"/>
            <a:ext cx="2177831" cy="243731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393700" y="3300094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49880" y="598169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7273925" y="597534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548705" y="3645593"/>
            <a:ext cx="6405317" cy="2639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4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1.丰富的纤维素，守护肠道健康。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2.多种营养元素。</a:t>
            </a:r>
            <a:r>
              <a:rPr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天然维生素+氨基酸+矿物质。补充人体所需多种营养，促进消化，缓解油腻，让你每天都活力满满。</a:t>
            </a:r>
            <a:endParaRPr sz="1600" b="0" i="0" u="none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3.3g大麦若叶≈草莓6个、番茄1个、芝麻5勺、牛奶65ml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0农药、0化肥、更加健康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5.低温超微粉碎技术，</a:t>
            </a:r>
            <a:r>
              <a:rPr sz="16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口感更加细腻，更容易吸收</a:t>
            </a:r>
            <a:endParaRPr sz="1600" b="0" i="0" u="none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6.小袋包装，携带方便。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393700" y="73024"/>
            <a:ext cx="6289112" cy="521970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大麦青汁</a:t>
            </a:r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r>
              <a:rPr lang="en-US" altLang="zh-CN" sz="2800" b="1" dirty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800" b="1" dirty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炸姐历史爆款</a:t>
            </a:r>
            <a:endParaRPr lang="en-US" sz="2800" b="1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4"/>
            <a:ext cx="4186136" cy="241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50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支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128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146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  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98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273925" y="3300094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633828"/>
            <a:ext cx="4356843" cy="260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金莎代言、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图片 22"/>
          <p:cNvPicPr/>
          <p:nvPr/>
        </p:nvPicPr>
        <p:blipFill>
          <a:blip r:embed="rId1"/>
          <a:stretch>
            <a:fillRect/>
          </a:stretch>
        </p:blipFill>
        <p:spPr bwMode="auto">
          <a:xfrm>
            <a:off x="393700" y="677544"/>
            <a:ext cx="2456815" cy="258254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 bwMode="auto">
          <a:xfrm>
            <a:off x="7701207" y="3381016"/>
            <a:ext cx="3868002" cy="3046095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spAutoFit/>
          </a:bodyPr>
          <a:lstStyle/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3周岁以上使用。每天1-3包，用40℃以下温水泡服，或加入喜欢的饮品中混合使用。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：易胖、身材管理，经常食用快餐、睡眠差、易疲劳、体虚、贫血、缺维生素、便秘、胃肠功能弱的人群。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禁忌人群/禁忌事项：孕妇、哺乳期女性、过敏体质者暂停服用。正在服药的人群应在医师指导下服用。</a:t>
            </a:r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/>
      <p:sp>
        <p:nvSpPr>
          <p:cNvPr id="12" name="圆角矩形 11"/>
          <p:cNvSpPr/>
          <p:nvPr/>
        </p:nvSpPr>
        <p:spPr bwMode="auto">
          <a:xfrm>
            <a:off x="393700" y="3300094"/>
            <a:ext cx="6714490" cy="347154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圆角矩形 9"/>
          <p:cNvSpPr/>
          <p:nvPr/>
        </p:nvSpPr>
        <p:spPr bwMode="auto">
          <a:xfrm>
            <a:off x="2849880" y="598169"/>
            <a:ext cx="4258945" cy="2631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圆角矩形 2"/>
          <p:cNvSpPr/>
          <p:nvPr/>
        </p:nvSpPr>
        <p:spPr bwMode="auto">
          <a:xfrm>
            <a:off x="7273925" y="597534"/>
            <a:ext cx="4777105" cy="2632075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文本框 8"/>
          <p:cNvSpPr/>
          <p:nvPr/>
        </p:nvSpPr>
        <p:spPr bwMode="auto">
          <a:xfrm>
            <a:off x="505680" y="3674720"/>
            <a:ext cx="6405317" cy="3142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4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产品亮点</a:t>
            </a:r>
            <a:endParaRPr lang="zh-CN" sz="24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1.丰富的纤维素，守护肠道健康。</a:t>
            </a:r>
            <a:endParaRPr sz="18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2.多种营养元素。</a:t>
            </a:r>
            <a:r>
              <a:rPr sz="1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天然维生素+氨基酸+矿物质。补充人体所需多种营养，促进消化，缓解油腻，让你每天都活力满满。</a:t>
            </a:r>
            <a:endParaRPr sz="1800" b="0" i="0" u="none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3.3g大麦若叶≈草莓6个、番茄1个、芝麻5勺、牛奶65ml</a:t>
            </a:r>
            <a:endParaRPr sz="18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4.</a:t>
            </a:r>
            <a:r>
              <a:rPr sz="1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0农药、0化肥、更加健康</a:t>
            </a:r>
            <a:r>
              <a:rPr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。</a:t>
            </a:r>
            <a:endParaRPr sz="18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5.低温超微粉碎技术，</a:t>
            </a:r>
            <a:r>
              <a:rPr sz="180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口感更加细腻，更容易吸收</a:t>
            </a:r>
            <a:endParaRPr sz="1800" b="0" i="0" u="none">
              <a:solidFill>
                <a:srgbClr val="FF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8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6.小袋包装，携带方便。</a:t>
            </a:r>
            <a:endParaRPr sz="18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8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lang="zh-CN"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TextBox 4"/>
          <p:cNvSpPr/>
          <p:nvPr/>
        </p:nvSpPr>
        <p:spPr bwMode="auto">
          <a:xfrm>
            <a:off x="395835" y="68840"/>
            <a:ext cx="6290338" cy="533517"/>
          </a:xfrm>
          <a:prstGeom prst="rect">
            <a:avLst/>
          </a:prstGeom>
          <a:solidFill>
            <a:srgbClr val="FFDC2A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isdg</a:t>
            </a:r>
            <a:r>
              <a:rPr lang="zh-CN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大麦青汁</a:t>
            </a:r>
            <a:r>
              <a:rPr lang="en-US" sz="2800" b="1">
                <a:solidFill>
                  <a:srgbClr val="38B4C2"/>
                </a:solidFill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en-US" altLang="zh-CN" sz="2800" b="1" dirty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-</a:t>
            </a:r>
            <a:r>
              <a:rPr lang="zh-CN" altLang="en-US" sz="2800" b="1" dirty="0"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炸姐历史爆款</a:t>
            </a:r>
            <a:endParaRPr lang="en-US" sz="2800" b="1">
              <a:solidFill>
                <a:srgbClr val="38B4C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文本框 14"/>
          <p:cNvSpPr/>
          <p:nvPr/>
        </p:nvSpPr>
        <p:spPr bwMode="auto">
          <a:xfrm>
            <a:off x="2996565" y="594994"/>
            <a:ext cx="4058188" cy="2416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主品规格：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支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日常价： 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89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直播价：</a:t>
            </a:r>
            <a:r>
              <a:rPr lang="en-US" alt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/2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  、</a:t>
            </a:r>
            <a:r>
              <a:rPr lang="en-US" alt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131/3</a:t>
            </a:r>
            <a:r>
              <a:rPr lang="zh-CN" alt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盒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平均每件 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59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元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购买方式：拍立减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发货时间：</a:t>
            </a:r>
            <a:r>
              <a:rPr lang="en-US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24</a:t>
            </a: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小时内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20000"/>
              </a:lnSpc>
            </a:pPr>
            <a:r>
              <a:rPr lang="zh-CN" sz="1800" b="1">
                <a:solidFill>
                  <a:prstClr val="black"/>
                </a:solidFill>
                <a:latin typeface="微软雅黑" panose="020B0503020204020204" charset="-122"/>
                <a:ea typeface="微软雅黑" panose="020B0503020204020204" charset="-122"/>
              </a:rPr>
              <a:t>物流：中通或圆通（港澳台不发货）</a:t>
            </a:r>
            <a:endParaRPr lang="zh-CN" sz="1800" b="1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" name="圆角矩形 1"/>
          <p:cNvSpPr/>
          <p:nvPr/>
        </p:nvSpPr>
        <p:spPr bwMode="auto">
          <a:xfrm>
            <a:off x="7273925" y="3300094"/>
            <a:ext cx="4722495" cy="3393440"/>
          </a:xfrm>
          <a:prstGeom prst="roundRect">
            <a:avLst>
              <a:gd name="adj" fmla="val 2782"/>
            </a:avLst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sz="18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/>
          <p:nvPr/>
        </p:nvSpPr>
        <p:spPr bwMode="auto">
          <a:xfrm>
            <a:off x="7484110" y="611798"/>
            <a:ext cx="4356807" cy="2605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sz="2400" b="1">
                <a:latin typeface="微软雅黑" panose="020B0503020204020204" charset="-122"/>
                <a:ea typeface="微软雅黑" panose="020B0503020204020204" charset="-122"/>
              </a:rPr>
              <a:t>品牌介绍</a:t>
            </a:r>
            <a:endParaRPr lang="zh-CN" sz="2400" b="1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日本知名健康食品品牌，遍布日本20000家药妆店；产品荣获“蒙特奖"食品品质评鉴大会金奖。酵素系列产品引爆国内各大电商平台，每年都以惊人的成绩领跑同行，且多年位列天猫国际进口酵素类类目第一。新品美白丸系列也取得日本cosme大赏美容美白类第一名的成绩，</a:t>
            </a:r>
            <a:r>
              <a:rPr lang="zh-CN" sz="1400">
                <a:latin typeface="微软雅黑" panose="020B0503020204020204" charset="-122"/>
                <a:ea typeface="微软雅黑" panose="020B0503020204020204" charset="-122"/>
              </a:rPr>
              <a:t>金莎代言、</a:t>
            </a:r>
            <a:r>
              <a:rPr lang="zh-CN" sz="1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偶像练习生王子异，人气女星关晓彤、沈梦辰、包文婧、赵露思、章若楠、朴智妍及百万网红kol林恩如、詹小猪、ritawang等倾力推荐。</a:t>
            </a:r>
            <a:endParaRPr lang="zh-CN" sz="14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 bwMode="auto">
          <a:xfrm>
            <a:off x="7399977" y="3300094"/>
            <a:ext cx="3984968" cy="302116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fromWordArt="0" anchor="t" anchorCtr="0" forceAA="0" upright="0" compatLnSpc="1">
            <a:noAutofit/>
          </a:bodyPr>
          <a:lstStyle/>
          <a:p>
            <a:r>
              <a:rPr sz="1600" b="1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用法用量</a:t>
            </a:r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3周岁以上使用。每天1-3包，用40℃以下温水泡服，或加入喜欢的饮品中混合使用。</a:t>
            </a:r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1">
                <a:solidFill>
                  <a:schemeClr val="accent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适宜人群</a:t>
            </a:r>
            <a:r>
              <a:rPr sz="160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：易胖、身材管理，经常食用快餐、睡眠差、易疲劳、体虚、贫血、缺维生素、便秘、胃肠功能弱的人群。</a:t>
            </a:r>
            <a:endParaRPr sz="160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endParaRPr sz="1600" b="0" i="0" u="none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sz="1600" b="0" i="0" u="none">
                <a:solidFill>
                  <a:srgbClr val="7030A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禁忌人群/禁忌事项：孕妇、哺乳期女性、过敏体质者暂停服用。正在服药的人群应在医师指导下服用。</a:t>
            </a:r>
            <a:endParaRPr sz="1600" b="0" i="0" u="none">
              <a:solidFill>
                <a:srgbClr val="7030A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7" name="图片 16" descr="upload_635668276"/>
          <p:cNvPicPr>
            <a:picLocks noChangeAspect="1"/>
          </p:cNvPicPr>
          <p:nvPr/>
        </p:nvPicPr>
        <p:blipFill>
          <a:blip r:embed="rId1"/>
          <a:srcRect l="7931" r="7599"/>
          <a:stretch>
            <a:fillRect/>
          </a:stretch>
        </p:blipFill>
        <p:spPr bwMode="auto">
          <a:xfrm>
            <a:off x="550727" y="671198"/>
            <a:ext cx="2116858" cy="2504088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KSO_WPP_MARK_KEY" val="ccdde59d-4add-4255-b967-803065aa8e2d"/>
  <p:tag name="COMMONDATA" val="eyJoZGlkIjoiNzcyYWYwYTA3YWNjYTkxM2MwN2I2NTExYWY1ODgzNjc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37701</Words>
  <Application>WPS 演示</Application>
  <PresentationFormat/>
  <Paragraphs>1531</Paragraphs>
  <Slides>48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61" baseType="lpstr">
      <vt:lpstr>Arial</vt:lpstr>
      <vt:lpstr>宋体</vt:lpstr>
      <vt:lpstr>Wingdings</vt:lpstr>
      <vt:lpstr>Arial</vt:lpstr>
      <vt:lpstr>微软雅黑</vt:lpstr>
      <vt:lpstr>思源黑体 CN</vt:lpstr>
      <vt:lpstr>黑体</vt:lpstr>
      <vt:lpstr>Calibri</vt:lpstr>
      <vt:lpstr>Arial Unicode MS</vt:lpstr>
      <vt:lpstr>Calibri Light</vt:lpstr>
      <vt:lpstr>Calibri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长安03</cp:lastModifiedBy>
  <cp:revision>156</cp:revision>
  <dcterms:created xsi:type="dcterms:W3CDTF">2022-05-13T08:58:00Z</dcterms:created>
  <dcterms:modified xsi:type="dcterms:W3CDTF">2023-02-23T06:11:56Z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2052-11.1.0.13703</vt:lpwstr>
  </property>
  <property fmtid="{D5CDD505-2E9C-101B-9397-08002B2CF9AE}" pid="3" name="ICV">
    <vt:lpwstr>1C117103C3DF4C3B8932CDEF14B7685C</vt:lpwstr>
  </property>
</Properties>
</file>